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</p:sldMasterIdLst>
  <p:notesMasterIdLst>
    <p:notesMasterId r:id="rId46"/>
  </p:notesMasterIdLst>
  <p:handoutMasterIdLst>
    <p:handoutMasterId r:id="rId47"/>
  </p:handoutMasterIdLst>
  <p:sldIdLst>
    <p:sldId id="292" r:id="rId2"/>
    <p:sldId id="331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5" r:id="rId11"/>
    <p:sldId id="332" r:id="rId12"/>
    <p:sldId id="304" r:id="rId13"/>
    <p:sldId id="333" r:id="rId14"/>
    <p:sldId id="334" r:id="rId15"/>
    <p:sldId id="322" r:id="rId16"/>
    <p:sldId id="315" r:id="rId17"/>
    <p:sldId id="316" r:id="rId18"/>
    <p:sldId id="321" r:id="rId19"/>
    <p:sldId id="320" r:id="rId20"/>
    <p:sldId id="317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9" r:id="rId34"/>
    <p:sldId id="348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60" r:id="rId43"/>
    <p:sldId id="358" r:id="rId44"/>
    <p:sldId id="359" r:id="rId45"/>
  </p:sldIdLst>
  <p:sldSz cx="9144000" cy="6858000" type="screen4x3"/>
  <p:notesSz cx="7102475" cy="10234613"/>
  <p:embeddedFontLs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Segoe Light" charset="0"/>
      <p:regular r:id="rId52"/>
      <p:italic r:id="rId53"/>
    </p:embeddedFont>
    <p:embeddedFont>
      <p:font typeface="Consolas" pitchFamily="49" charset="0"/>
      <p:regular r:id="rId54"/>
      <p:bold r:id="rId55"/>
      <p:italic r:id="rId56"/>
      <p:boldItalic r:id="rId57"/>
    </p:embeddedFont>
    <p:embeddedFont>
      <p:font typeface="Lucida Console" pitchFamily="49" charset="0"/>
      <p:regular r:id="rId58"/>
    </p:embeddedFont>
    <p:embeddedFont>
      <p:font typeface="Wingdings 2" pitchFamily="18" charset="2"/>
      <p:regular r:id="rId59"/>
    </p:embeddedFont>
    <p:embeddedFont>
      <p:font typeface="Segoe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3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siness User " initials="MS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CFB"/>
    <a:srgbClr val="F1C283"/>
    <a:srgbClr val="CE7E5A"/>
    <a:srgbClr val="CF6A3D"/>
    <a:srgbClr val="9C42E6"/>
    <a:srgbClr val="D1943B"/>
    <a:srgbClr val="F8F57B"/>
    <a:srgbClr val="D5B953"/>
    <a:srgbClr val="B87DF3"/>
    <a:srgbClr val="F4A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9" autoAdjust="0"/>
    <p:restoredTop sz="94050" autoAdjust="0"/>
  </p:normalViewPr>
  <p:slideViewPr>
    <p:cSldViewPr snapToGrid="0">
      <p:cViewPr>
        <p:scale>
          <a:sx n="75" d="100"/>
          <a:sy n="75" d="100"/>
        </p:scale>
        <p:origin x="-804" y="-72"/>
      </p:cViewPr>
      <p:guideLst>
        <p:guide orient="horz" pos="123"/>
        <p:guide orient="horz" pos="401"/>
        <p:guide orient="horz" pos="1490"/>
        <p:guide orient="horz" pos="4228"/>
        <p:guide orient="horz" pos="758"/>
        <p:guide orient="horz" pos="3781"/>
        <p:guide orient="horz" pos="2161"/>
        <p:guide pos="2758"/>
        <p:guide pos="125"/>
        <p:guide pos="227"/>
        <p:guide pos="5650"/>
        <p:guide pos="2996"/>
        <p:guide pos="5528"/>
        <p:guide pos="53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-2604" y="-102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E9093-D148-4C9B-A71E-4033A3C5B550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1552811E-B357-4878-8B09-A7CDDD00FF3B}">
      <dgm:prSet/>
      <dgm:spPr/>
      <dgm:t>
        <a:bodyPr/>
        <a:lstStyle/>
        <a:p>
          <a:pPr rtl="0"/>
          <a:r>
            <a:rPr lang="en-US" b="1" dirty="0" smtClean="0"/>
            <a:t>Unified approach to UI, Documents, and Media</a:t>
          </a:r>
          <a:endParaRPr lang="en-US" dirty="0"/>
        </a:p>
      </dgm:t>
    </dgm:pt>
    <dgm:pt modelId="{EC5125C7-7636-4AB5-9E98-B6BC96765CFE}" type="parTrans" cxnId="{3303E1F8-182B-444E-B1B7-9B32D016B194}">
      <dgm:prSet/>
      <dgm:spPr/>
      <dgm:t>
        <a:bodyPr/>
        <a:lstStyle/>
        <a:p>
          <a:endParaRPr lang="en-US"/>
        </a:p>
      </dgm:t>
    </dgm:pt>
    <dgm:pt modelId="{8BD0DC35-57DC-4F85-94D5-C3175DE4EB06}" type="sibTrans" cxnId="{3303E1F8-182B-444E-B1B7-9B32D016B194}">
      <dgm:prSet/>
      <dgm:spPr/>
      <dgm:t>
        <a:bodyPr/>
        <a:lstStyle/>
        <a:p>
          <a:endParaRPr lang="en-US"/>
        </a:p>
      </dgm:t>
    </dgm:pt>
    <dgm:pt modelId="{C1AD766E-BBAF-4039-92BC-7B3FE42ACD98}">
      <dgm:prSet/>
      <dgm:spPr/>
      <dgm:t>
        <a:bodyPr/>
        <a:lstStyle/>
        <a:p>
          <a:pPr rtl="0"/>
          <a:r>
            <a:rPr lang="en-US" dirty="0" smtClean="0"/>
            <a:t>Integration as part of development and experience</a:t>
          </a:r>
          <a:endParaRPr lang="en-US" dirty="0"/>
        </a:p>
      </dgm:t>
    </dgm:pt>
    <dgm:pt modelId="{8EDABC68-F43D-4182-8B28-DA9012FAA75E}" type="parTrans" cxnId="{45047CE5-29C4-4BAE-9A44-C79042C1C276}">
      <dgm:prSet/>
      <dgm:spPr/>
      <dgm:t>
        <a:bodyPr/>
        <a:lstStyle/>
        <a:p>
          <a:endParaRPr lang="en-US"/>
        </a:p>
      </dgm:t>
    </dgm:pt>
    <dgm:pt modelId="{B3AD516D-0821-4794-81D3-C3EFFD30D041}" type="sibTrans" cxnId="{45047CE5-29C4-4BAE-9A44-C79042C1C276}">
      <dgm:prSet/>
      <dgm:spPr/>
      <dgm:t>
        <a:bodyPr/>
        <a:lstStyle/>
        <a:p>
          <a:endParaRPr lang="en-US"/>
        </a:p>
      </dgm:t>
    </dgm:pt>
    <dgm:pt modelId="{44490ABA-F85D-454A-9182-EF1CD059C18A}">
      <dgm:prSet/>
      <dgm:spPr/>
      <dgm:t>
        <a:bodyPr/>
        <a:lstStyle/>
        <a:p>
          <a:pPr rtl="0"/>
          <a:r>
            <a:rPr lang="en-US" b="1" dirty="0" smtClean="0"/>
            <a:t>Integrated, vector-based composition engine</a:t>
          </a:r>
          <a:endParaRPr lang="en-US" dirty="0"/>
        </a:p>
      </dgm:t>
    </dgm:pt>
    <dgm:pt modelId="{4ABFC41D-1E33-4DEF-9292-89D9616428DE}" type="parTrans" cxnId="{3E6ACF4E-E7AA-4675-B783-73656BDF5E5E}">
      <dgm:prSet/>
      <dgm:spPr/>
      <dgm:t>
        <a:bodyPr/>
        <a:lstStyle/>
        <a:p>
          <a:endParaRPr lang="en-US"/>
        </a:p>
      </dgm:t>
    </dgm:pt>
    <dgm:pt modelId="{8DE740F3-2AB4-4708-B2C1-B36D4F1E5EE3}" type="sibTrans" cxnId="{3E6ACF4E-E7AA-4675-B783-73656BDF5E5E}">
      <dgm:prSet/>
      <dgm:spPr/>
      <dgm:t>
        <a:bodyPr/>
        <a:lstStyle/>
        <a:p>
          <a:endParaRPr lang="en-US"/>
        </a:p>
      </dgm:t>
    </dgm:pt>
    <dgm:pt modelId="{A576840B-FFC7-4A92-AE66-DE6A07AA7EE4}">
      <dgm:prSet/>
      <dgm:spPr/>
      <dgm:t>
        <a:bodyPr/>
        <a:lstStyle/>
        <a:p>
          <a:pPr rtl="0"/>
          <a:r>
            <a:rPr lang="en-US" dirty="0" smtClean="0"/>
            <a:t>Utilizing the power of the PC throughout the graphics stack</a:t>
          </a:r>
          <a:endParaRPr lang="en-US" dirty="0"/>
        </a:p>
      </dgm:t>
    </dgm:pt>
    <dgm:pt modelId="{34D23FF2-F074-48B8-8261-AFF06DB971DC}" type="parTrans" cxnId="{75BA1EAF-297B-45AC-BFBB-2BEDA8885FDD}">
      <dgm:prSet/>
      <dgm:spPr/>
      <dgm:t>
        <a:bodyPr/>
        <a:lstStyle/>
        <a:p>
          <a:endParaRPr lang="en-US"/>
        </a:p>
      </dgm:t>
    </dgm:pt>
    <dgm:pt modelId="{F736C724-57EF-4B7F-BD80-F8ADDDE490C1}" type="sibTrans" cxnId="{75BA1EAF-297B-45AC-BFBB-2BEDA8885FDD}">
      <dgm:prSet/>
      <dgm:spPr/>
      <dgm:t>
        <a:bodyPr/>
        <a:lstStyle/>
        <a:p>
          <a:endParaRPr lang="en-US"/>
        </a:p>
      </dgm:t>
    </dgm:pt>
    <dgm:pt modelId="{A51E4AED-5D90-405A-B043-EA41FC5CAA07}">
      <dgm:prSet/>
      <dgm:spPr/>
      <dgm:t>
        <a:bodyPr/>
        <a:lstStyle/>
        <a:p>
          <a:pPr rtl="0"/>
          <a:r>
            <a:rPr lang="en-US" b="1" dirty="0" smtClean="0"/>
            <a:t>Declarative programming</a:t>
          </a:r>
          <a:endParaRPr lang="en-US" dirty="0"/>
        </a:p>
      </dgm:t>
    </dgm:pt>
    <dgm:pt modelId="{A297420E-29F8-411B-A6BF-80A509CEFB80}" type="parTrans" cxnId="{ADA9A36C-38A3-4D60-8A73-EEDD500B43B1}">
      <dgm:prSet/>
      <dgm:spPr/>
      <dgm:t>
        <a:bodyPr/>
        <a:lstStyle/>
        <a:p>
          <a:endParaRPr lang="en-US"/>
        </a:p>
      </dgm:t>
    </dgm:pt>
    <dgm:pt modelId="{53FFC030-4F6C-453B-B8FA-8D0196DC94E6}" type="sibTrans" cxnId="{ADA9A36C-38A3-4D60-8A73-EEDD500B43B1}">
      <dgm:prSet/>
      <dgm:spPr/>
      <dgm:t>
        <a:bodyPr/>
        <a:lstStyle/>
        <a:p>
          <a:endParaRPr lang="en-US"/>
        </a:p>
      </dgm:t>
    </dgm:pt>
    <dgm:pt modelId="{EA27EFF6-DAB4-4B0E-AB3F-B0B906D1D439}">
      <dgm:prSet/>
      <dgm:spPr/>
      <dgm:t>
        <a:bodyPr/>
        <a:lstStyle/>
        <a:p>
          <a:pPr rtl="0"/>
          <a:r>
            <a:rPr lang="en-US" dirty="0" smtClean="0"/>
            <a:t>Bringing designers directly into application development</a:t>
          </a:r>
          <a:endParaRPr lang="en-US" dirty="0"/>
        </a:p>
      </dgm:t>
    </dgm:pt>
    <dgm:pt modelId="{C315857F-B11E-4412-86F1-627B3BFE27A0}" type="parTrans" cxnId="{5305F1C9-82C9-451F-A393-78F8AE0962C5}">
      <dgm:prSet/>
      <dgm:spPr/>
      <dgm:t>
        <a:bodyPr/>
        <a:lstStyle/>
        <a:p>
          <a:endParaRPr lang="en-US"/>
        </a:p>
      </dgm:t>
    </dgm:pt>
    <dgm:pt modelId="{5F8BEC63-5F07-4BBB-A559-8DAEA6729F4E}" type="sibTrans" cxnId="{5305F1C9-82C9-451F-A393-78F8AE0962C5}">
      <dgm:prSet/>
      <dgm:spPr/>
      <dgm:t>
        <a:bodyPr/>
        <a:lstStyle/>
        <a:p>
          <a:endParaRPr lang="en-US"/>
        </a:p>
      </dgm:t>
    </dgm:pt>
    <dgm:pt modelId="{ADFA89A8-D3F6-48AC-A021-83DD790FE7EB}">
      <dgm:prSet/>
      <dgm:spPr/>
      <dgm:t>
        <a:bodyPr/>
        <a:lstStyle/>
        <a:p>
          <a:pPr rtl="0"/>
          <a:r>
            <a:rPr lang="en-US" b="1" dirty="0" smtClean="0"/>
            <a:t>Ease of deployment</a:t>
          </a:r>
          <a:endParaRPr lang="en-US" dirty="0"/>
        </a:p>
      </dgm:t>
    </dgm:pt>
    <dgm:pt modelId="{A2B22089-6D2A-475F-B362-2778C39904D7}" type="parTrans" cxnId="{6C763111-AF5E-41A1-814F-58DC23AFF5AE}">
      <dgm:prSet/>
      <dgm:spPr/>
      <dgm:t>
        <a:bodyPr/>
        <a:lstStyle/>
        <a:p>
          <a:endParaRPr lang="en-US"/>
        </a:p>
      </dgm:t>
    </dgm:pt>
    <dgm:pt modelId="{C577E261-F9D5-4E93-BA8F-EC41959FA08B}" type="sibTrans" cxnId="{6C763111-AF5E-41A1-814F-58DC23AFF5AE}">
      <dgm:prSet/>
      <dgm:spPr/>
      <dgm:t>
        <a:bodyPr/>
        <a:lstStyle/>
        <a:p>
          <a:endParaRPr lang="en-US"/>
        </a:p>
      </dgm:t>
    </dgm:pt>
    <dgm:pt modelId="{A8A43413-1EEA-42B3-9401-97176E51575A}">
      <dgm:prSet/>
      <dgm:spPr/>
      <dgm:t>
        <a:bodyPr/>
        <a:lstStyle/>
        <a:p>
          <a:pPr rtl="0"/>
          <a:r>
            <a:rPr lang="en-US" dirty="0" smtClean="0"/>
            <a:t>Allowing administrators to deploy and manage applications securely</a:t>
          </a:r>
          <a:endParaRPr lang="en-US" dirty="0"/>
        </a:p>
      </dgm:t>
    </dgm:pt>
    <dgm:pt modelId="{8F4521AF-4716-4025-887D-E5BBC93B1E75}" type="parTrans" cxnId="{CE5DF6A9-4176-43E1-A794-F09F7E0F0159}">
      <dgm:prSet/>
      <dgm:spPr/>
      <dgm:t>
        <a:bodyPr/>
        <a:lstStyle/>
        <a:p>
          <a:endParaRPr lang="en-US"/>
        </a:p>
      </dgm:t>
    </dgm:pt>
    <dgm:pt modelId="{662BE7BB-7F1D-4A55-8F39-153462299985}" type="sibTrans" cxnId="{CE5DF6A9-4176-43E1-A794-F09F7E0F0159}">
      <dgm:prSet/>
      <dgm:spPr/>
      <dgm:t>
        <a:bodyPr/>
        <a:lstStyle/>
        <a:p>
          <a:endParaRPr lang="en-US"/>
        </a:p>
      </dgm:t>
    </dgm:pt>
    <dgm:pt modelId="{18A8E60D-33B1-4EC9-B654-816D28C27104}" type="pres">
      <dgm:prSet presAssocID="{F12E9093-D148-4C9B-A71E-4033A3C5B55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D345E4F-11E6-4160-971B-C9CB0F03A9D1}" type="pres">
      <dgm:prSet presAssocID="{1552811E-B357-4878-8B09-A7CDDD00FF3B}" presName="horFlow" presStyleCnt="0"/>
      <dgm:spPr/>
      <dgm:t>
        <a:bodyPr/>
        <a:lstStyle/>
        <a:p>
          <a:endParaRPr lang="en-US"/>
        </a:p>
      </dgm:t>
    </dgm:pt>
    <dgm:pt modelId="{74846C11-3C7E-42CE-9704-DA9B1435CDA3}" type="pres">
      <dgm:prSet presAssocID="{1552811E-B357-4878-8B09-A7CDDD00FF3B}" presName="bigChev" presStyleLbl="node1" presStyleIdx="0" presStyleCnt="4"/>
      <dgm:spPr/>
      <dgm:t>
        <a:bodyPr/>
        <a:lstStyle/>
        <a:p>
          <a:endParaRPr lang="en-US"/>
        </a:p>
      </dgm:t>
    </dgm:pt>
    <dgm:pt modelId="{7DCBB513-C678-46CB-911F-56DBA4CFA14F}" type="pres">
      <dgm:prSet presAssocID="{8EDABC68-F43D-4182-8B28-DA9012FAA75E}" presName="parTrans" presStyleCnt="0"/>
      <dgm:spPr/>
      <dgm:t>
        <a:bodyPr/>
        <a:lstStyle/>
        <a:p>
          <a:endParaRPr lang="en-US"/>
        </a:p>
      </dgm:t>
    </dgm:pt>
    <dgm:pt modelId="{36163976-D625-443D-8CC6-64BD3413A681}" type="pres">
      <dgm:prSet presAssocID="{C1AD766E-BBAF-4039-92BC-7B3FE42ACD98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8EABC5-26ED-467B-8C58-62AE57BE8D5E}" type="pres">
      <dgm:prSet presAssocID="{1552811E-B357-4878-8B09-A7CDDD00FF3B}" presName="vSp" presStyleCnt="0"/>
      <dgm:spPr/>
      <dgm:t>
        <a:bodyPr/>
        <a:lstStyle/>
        <a:p>
          <a:endParaRPr lang="en-US"/>
        </a:p>
      </dgm:t>
    </dgm:pt>
    <dgm:pt modelId="{9743C722-F0A4-4545-BD4C-4A9705CF687A}" type="pres">
      <dgm:prSet presAssocID="{44490ABA-F85D-454A-9182-EF1CD059C18A}" presName="horFlow" presStyleCnt="0"/>
      <dgm:spPr/>
      <dgm:t>
        <a:bodyPr/>
        <a:lstStyle/>
        <a:p>
          <a:endParaRPr lang="en-US"/>
        </a:p>
      </dgm:t>
    </dgm:pt>
    <dgm:pt modelId="{C3AA35B7-8C6A-4806-BF81-3D32D20218DE}" type="pres">
      <dgm:prSet presAssocID="{44490ABA-F85D-454A-9182-EF1CD059C18A}" presName="bigChev" presStyleLbl="node1" presStyleIdx="1" presStyleCnt="4"/>
      <dgm:spPr/>
      <dgm:t>
        <a:bodyPr/>
        <a:lstStyle/>
        <a:p>
          <a:endParaRPr lang="en-US"/>
        </a:p>
      </dgm:t>
    </dgm:pt>
    <dgm:pt modelId="{6484F902-5673-47F9-87A0-9D01879EE84D}" type="pres">
      <dgm:prSet presAssocID="{34D23FF2-F074-48B8-8261-AFF06DB971DC}" presName="parTrans" presStyleCnt="0"/>
      <dgm:spPr/>
      <dgm:t>
        <a:bodyPr/>
        <a:lstStyle/>
        <a:p>
          <a:endParaRPr lang="en-US"/>
        </a:p>
      </dgm:t>
    </dgm:pt>
    <dgm:pt modelId="{2FFDE3CE-6EF8-4B2F-AB69-7BF4066602C1}" type="pres">
      <dgm:prSet presAssocID="{A576840B-FFC7-4A92-AE66-DE6A07AA7EE4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8549A-1846-422C-9DFD-589CFD63A0D9}" type="pres">
      <dgm:prSet presAssocID="{44490ABA-F85D-454A-9182-EF1CD059C18A}" presName="vSp" presStyleCnt="0"/>
      <dgm:spPr/>
      <dgm:t>
        <a:bodyPr/>
        <a:lstStyle/>
        <a:p>
          <a:endParaRPr lang="en-US"/>
        </a:p>
      </dgm:t>
    </dgm:pt>
    <dgm:pt modelId="{C5937A23-DFD3-4F42-88CD-21B519402636}" type="pres">
      <dgm:prSet presAssocID="{A51E4AED-5D90-405A-B043-EA41FC5CAA07}" presName="horFlow" presStyleCnt="0"/>
      <dgm:spPr/>
      <dgm:t>
        <a:bodyPr/>
        <a:lstStyle/>
        <a:p>
          <a:endParaRPr lang="en-US"/>
        </a:p>
      </dgm:t>
    </dgm:pt>
    <dgm:pt modelId="{36ECDB9D-A6F9-4F21-9AB9-6A5FC12835C1}" type="pres">
      <dgm:prSet presAssocID="{A51E4AED-5D90-405A-B043-EA41FC5CAA07}" presName="bigChev" presStyleLbl="node1" presStyleIdx="2" presStyleCnt="4"/>
      <dgm:spPr/>
      <dgm:t>
        <a:bodyPr/>
        <a:lstStyle/>
        <a:p>
          <a:endParaRPr lang="en-US"/>
        </a:p>
      </dgm:t>
    </dgm:pt>
    <dgm:pt modelId="{4D6EFA34-49A5-4C11-9C7A-65A558467A8E}" type="pres">
      <dgm:prSet presAssocID="{C315857F-B11E-4412-86F1-627B3BFE27A0}" presName="parTrans" presStyleCnt="0"/>
      <dgm:spPr/>
      <dgm:t>
        <a:bodyPr/>
        <a:lstStyle/>
        <a:p>
          <a:endParaRPr lang="en-US"/>
        </a:p>
      </dgm:t>
    </dgm:pt>
    <dgm:pt modelId="{F72C1026-3EBC-4885-8B19-67D3035A88CB}" type="pres">
      <dgm:prSet presAssocID="{EA27EFF6-DAB4-4B0E-AB3F-B0B906D1D439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7BB5A-22F3-4F52-AFDF-1887E0919E86}" type="pres">
      <dgm:prSet presAssocID="{A51E4AED-5D90-405A-B043-EA41FC5CAA07}" presName="vSp" presStyleCnt="0"/>
      <dgm:spPr/>
      <dgm:t>
        <a:bodyPr/>
        <a:lstStyle/>
        <a:p>
          <a:endParaRPr lang="en-US"/>
        </a:p>
      </dgm:t>
    </dgm:pt>
    <dgm:pt modelId="{15A2B6EF-7787-4E95-B6E3-E662FBAC3450}" type="pres">
      <dgm:prSet presAssocID="{ADFA89A8-D3F6-48AC-A021-83DD790FE7EB}" presName="horFlow" presStyleCnt="0"/>
      <dgm:spPr/>
      <dgm:t>
        <a:bodyPr/>
        <a:lstStyle/>
        <a:p>
          <a:endParaRPr lang="en-US"/>
        </a:p>
      </dgm:t>
    </dgm:pt>
    <dgm:pt modelId="{F3C84E4F-1997-4823-B149-36B30ECA4340}" type="pres">
      <dgm:prSet presAssocID="{ADFA89A8-D3F6-48AC-A021-83DD790FE7EB}" presName="bigChev" presStyleLbl="node1" presStyleIdx="3" presStyleCnt="4"/>
      <dgm:spPr/>
      <dgm:t>
        <a:bodyPr/>
        <a:lstStyle/>
        <a:p>
          <a:endParaRPr lang="en-US"/>
        </a:p>
      </dgm:t>
    </dgm:pt>
    <dgm:pt modelId="{7BAF7F3A-0B7A-4557-9068-07F9A4A935D9}" type="pres">
      <dgm:prSet presAssocID="{8F4521AF-4716-4025-887D-E5BBC93B1E75}" presName="parTrans" presStyleCnt="0"/>
      <dgm:spPr/>
      <dgm:t>
        <a:bodyPr/>
        <a:lstStyle/>
        <a:p>
          <a:endParaRPr lang="en-US"/>
        </a:p>
      </dgm:t>
    </dgm:pt>
    <dgm:pt modelId="{56CA6067-7FF2-47E7-A4FE-6E820F2BC662}" type="pres">
      <dgm:prSet presAssocID="{A8A43413-1EEA-42B3-9401-97176E51575A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0918CA-BB40-46C7-8385-CFD8891AA23C}" type="presOf" srcId="{1552811E-B357-4878-8B09-A7CDDD00FF3B}" destId="{74846C11-3C7E-42CE-9704-DA9B1435CDA3}" srcOrd="0" destOrd="0" presId="urn:microsoft.com/office/officeart/2005/8/layout/lProcess3"/>
    <dgm:cxn modelId="{6C763111-AF5E-41A1-814F-58DC23AFF5AE}" srcId="{F12E9093-D148-4C9B-A71E-4033A3C5B550}" destId="{ADFA89A8-D3F6-48AC-A021-83DD790FE7EB}" srcOrd="3" destOrd="0" parTransId="{A2B22089-6D2A-475F-B362-2778C39904D7}" sibTransId="{C577E261-F9D5-4E93-BA8F-EC41959FA08B}"/>
    <dgm:cxn modelId="{3303E1F8-182B-444E-B1B7-9B32D016B194}" srcId="{F12E9093-D148-4C9B-A71E-4033A3C5B550}" destId="{1552811E-B357-4878-8B09-A7CDDD00FF3B}" srcOrd="0" destOrd="0" parTransId="{EC5125C7-7636-4AB5-9E98-B6BC96765CFE}" sibTransId="{8BD0DC35-57DC-4F85-94D5-C3175DE4EB06}"/>
    <dgm:cxn modelId="{45047CE5-29C4-4BAE-9A44-C79042C1C276}" srcId="{1552811E-B357-4878-8B09-A7CDDD00FF3B}" destId="{C1AD766E-BBAF-4039-92BC-7B3FE42ACD98}" srcOrd="0" destOrd="0" parTransId="{8EDABC68-F43D-4182-8B28-DA9012FAA75E}" sibTransId="{B3AD516D-0821-4794-81D3-C3EFFD30D041}"/>
    <dgm:cxn modelId="{75BA1EAF-297B-45AC-BFBB-2BEDA8885FDD}" srcId="{44490ABA-F85D-454A-9182-EF1CD059C18A}" destId="{A576840B-FFC7-4A92-AE66-DE6A07AA7EE4}" srcOrd="0" destOrd="0" parTransId="{34D23FF2-F074-48B8-8261-AFF06DB971DC}" sibTransId="{F736C724-57EF-4B7F-BD80-F8ADDDE490C1}"/>
    <dgm:cxn modelId="{76D22515-EADD-49CD-992E-2A8C98799641}" type="presOf" srcId="{44490ABA-F85D-454A-9182-EF1CD059C18A}" destId="{C3AA35B7-8C6A-4806-BF81-3D32D20218DE}" srcOrd="0" destOrd="0" presId="urn:microsoft.com/office/officeart/2005/8/layout/lProcess3"/>
    <dgm:cxn modelId="{ADA9A36C-38A3-4D60-8A73-EEDD500B43B1}" srcId="{F12E9093-D148-4C9B-A71E-4033A3C5B550}" destId="{A51E4AED-5D90-405A-B043-EA41FC5CAA07}" srcOrd="2" destOrd="0" parTransId="{A297420E-29F8-411B-A6BF-80A509CEFB80}" sibTransId="{53FFC030-4F6C-453B-B8FA-8D0196DC94E6}"/>
    <dgm:cxn modelId="{5305F1C9-82C9-451F-A393-78F8AE0962C5}" srcId="{A51E4AED-5D90-405A-B043-EA41FC5CAA07}" destId="{EA27EFF6-DAB4-4B0E-AB3F-B0B906D1D439}" srcOrd="0" destOrd="0" parTransId="{C315857F-B11E-4412-86F1-627B3BFE27A0}" sibTransId="{5F8BEC63-5F07-4BBB-A559-8DAEA6729F4E}"/>
    <dgm:cxn modelId="{3E6ACF4E-E7AA-4675-B783-73656BDF5E5E}" srcId="{F12E9093-D148-4C9B-A71E-4033A3C5B550}" destId="{44490ABA-F85D-454A-9182-EF1CD059C18A}" srcOrd="1" destOrd="0" parTransId="{4ABFC41D-1E33-4DEF-9292-89D9616428DE}" sibTransId="{8DE740F3-2AB4-4708-B2C1-B36D4F1E5EE3}"/>
    <dgm:cxn modelId="{2550FD4E-F5E0-4B6D-B9FB-DC6CA382125B}" type="presOf" srcId="{C1AD766E-BBAF-4039-92BC-7B3FE42ACD98}" destId="{36163976-D625-443D-8CC6-64BD3413A681}" srcOrd="0" destOrd="0" presId="urn:microsoft.com/office/officeart/2005/8/layout/lProcess3"/>
    <dgm:cxn modelId="{B635D744-D9ED-4D5B-8DF4-6385CEAF2F7F}" type="presOf" srcId="{A576840B-FFC7-4A92-AE66-DE6A07AA7EE4}" destId="{2FFDE3CE-6EF8-4B2F-AB69-7BF4066602C1}" srcOrd="0" destOrd="0" presId="urn:microsoft.com/office/officeart/2005/8/layout/lProcess3"/>
    <dgm:cxn modelId="{C3FB68EA-2DD4-452E-BC22-960F028CAC0D}" type="presOf" srcId="{F12E9093-D148-4C9B-A71E-4033A3C5B550}" destId="{18A8E60D-33B1-4EC9-B654-816D28C27104}" srcOrd="0" destOrd="0" presId="urn:microsoft.com/office/officeart/2005/8/layout/lProcess3"/>
    <dgm:cxn modelId="{37519ECC-F30F-420F-BB36-74E242A870A2}" type="presOf" srcId="{ADFA89A8-D3F6-48AC-A021-83DD790FE7EB}" destId="{F3C84E4F-1997-4823-B149-36B30ECA4340}" srcOrd="0" destOrd="0" presId="urn:microsoft.com/office/officeart/2005/8/layout/lProcess3"/>
    <dgm:cxn modelId="{BF533933-2A50-4636-8ED8-467978DFA4A3}" type="presOf" srcId="{A51E4AED-5D90-405A-B043-EA41FC5CAA07}" destId="{36ECDB9D-A6F9-4F21-9AB9-6A5FC12835C1}" srcOrd="0" destOrd="0" presId="urn:microsoft.com/office/officeart/2005/8/layout/lProcess3"/>
    <dgm:cxn modelId="{07B10780-A013-4A24-9520-DB5E3442DDBC}" type="presOf" srcId="{EA27EFF6-DAB4-4B0E-AB3F-B0B906D1D439}" destId="{F72C1026-3EBC-4885-8B19-67D3035A88CB}" srcOrd="0" destOrd="0" presId="urn:microsoft.com/office/officeart/2005/8/layout/lProcess3"/>
    <dgm:cxn modelId="{CE5DF6A9-4176-43E1-A794-F09F7E0F0159}" srcId="{ADFA89A8-D3F6-48AC-A021-83DD790FE7EB}" destId="{A8A43413-1EEA-42B3-9401-97176E51575A}" srcOrd="0" destOrd="0" parTransId="{8F4521AF-4716-4025-887D-E5BBC93B1E75}" sibTransId="{662BE7BB-7F1D-4A55-8F39-153462299985}"/>
    <dgm:cxn modelId="{FC85BA2E-1365-42B9-9273-0EFBD26D6765}" type="presOf" srcId="{A8A43413-1EEA-42B3-9401-97176E51575A}" destId="{56CA6067-7FF2-47E7-A4FE-6E820F2BC662}" srcOrd="0" destOrd="0" presId="urn:microsoft.com/office/officeart/2005/8/layout/lProcess3"/>
    <dgm:cxn modelId="{F5B28E83-B572-401D-B745-2D4910B286A6}" type="presParOf" srcId="{18A8E60D-33B1-4EC9-B654-816D28C27104}" destId="{AD345E4F-11E6-4160-971B-C9CB0F03A9D1}" srcOrd="0" destOrd="0" presId="urn:microsoft.com/office/officeart/2005/8/layout/lProcess3"/>
    <dgm:cxn modelId="{ECB5A011-C15B-4F4E-90DB-B6E6C1C7D4D3}" type="presParOf" srcId="{AD345E4F-11E6-4160-971B-C9CB0F03A9D1}" destId="{74846C11-3C7E-42CE-9704-DA9B1435CDA3}" srcOrd="0" destOrd="0" presId="urn:microsoft.com/office/officeart/2005/8/layout/lProcess3"/>
    <dgm:cxn modelId="{97F4890A-5910-4619-A6C9-A46057F617C0}" type="presParOf" srcId="{AD345E4F-11E6-4160-971B-C9CB0F03A9D1}" destId="{7DCBB513-C678-46CB-911F-56DBA4CFA14F}" srcOrd="1" destOrd="0" presId="urn:microsoft.com/office/officeart/2005/8/layout/lProcess3"/>
    <dgm:cxn modelId="{315067C3-0D32-4CF7-ABB9-CB662B146B22}" type="presParOf" srcId="{AD345E4F-11E6-4160-971B-C9CB0F03A9D1}" destId="{36163976-D625-443D-8CC6-64BD3413A681}" srcOrd="2" destOrd="0" presId="urn:microsoft.com/office/officeart/2005/8/layout/lProcess3"/>
    <dgm:cxn modelId="{27AFC286-A716-433F-9CF5-E9F36528AA06}" type="presParOf" srcId="{18A8E60D-33B1-4EC9-B654-816D28C27104}" destId="{9B8EABC5-26ED-467B-8C58-62AE57BE8D5E}" srcOrd="1" destOrd="0" presId="urn:microsoft.com/office/officeart/2005/8/layout/lProcess3"/>
    <dgm:cxn modelId="{BF3208CD-C7BF-44F0-AB27-280EE47022A5}" type="presParOf" srcId="{18A8E60D-33B1-4EC9-B654-816D28C27104}" destId="{9743C722-F0A4-4545-BD4C-4A9705CF687A}" srcOrd="2" destOrd="0" presId="urn:microsoft.com/office/officeart/2005/8/layout/lProcess3"/>
    <dgm:cxn modelId="{A3DEE450-166D-4D2E-8A76-C01B6386E71D}" type="presParOf" srcId="{9743C722-F0A4-4545-BD4C-4A9705CF687A}" destId="{C3AA35B7-8C6A-4806-BF81-3D32D20218DE}" srcOrd="0" destOrd="0" presId="urn:microsoft.com/office/officeart/2005/8/layout/lProcess3"/>
    <dgm:cxn modelId="{9C987E28-FF6F-4DC4-9A82-20A9D5BF1858}" type="presParOf" srcId="{9743C722-F0A4-4545-BD4C-4A9705CF687A}" destId="{6484F902-5673-47F9-87A0-9D01879EE84D}" srcOrd="1" destOrd="0" presId="urn:microsoft.com/office/officeart/2005/8/layout/lProcess3"/>
    <dgm:cxn modelId="{F716D4D7-37F2-40EF-BD2B-BF17A7798CDE}" type="presParOf" srcId="{9743C722-F0A4-4545-BD4C-4A9705CF687A}" destId="{2FFDE3CE-6EF8-4B2F-AB69-7BF4066602C1}" srcOrd="2" destOrd="0" presId="urn:microsoft.com/office/officeart/2005/8/layout/lProcess3"/>
    <dgm:cxn modelId="{5AEC6757-D4DB-41F8-8F9A-CC5AC92AA38F}" type="presParOf" srcId="{18A8E60D-33B1-4EC9-B654-816D28C27104}" destId="{6318549A-1846-422C-9DFD-589CFD63A0D9}" srcOrd="3" destOrd="0" presId="urn:microsoft.com/office/officeart/2005/8/layout/lProcess3"/>
    <dgm:cxn modelId="{062EC92D-3308-46DA-A5AA-76743090415A}" type="presParOf" srcId="{18A8E60D-33B1-4EC9-B654-816D28C27104}" destId="{C5937A23-DFD3-4F42-88CD-21B519402636}" srcOrd="4" destOrd="0" presId="urn:microsoft.com/office/officeart/2005/8/layout/lProcess3"/>
    <dgm:cxn modelId="{7297C2D9-61AE-46BE-AED5-6E0A3C4DB00D}" type="presParOf" srcId="{C5937A23-DFD3-4F42-88CD-21B519402636}" destId="{36ECDB9D-A6F9-4F21-9AB9-6A5FC12835C1}" srcOrd="0" destOrd="0" presId="urn:microsoft.com/office/officeart/2005/8/layout/lProcess3"/>
    <dgm:cxn modelId="{B487877D-B006-40CD-BF49-46AFEFA7386C}" type="presParOf" srcId="{C5937A23-DFD3-4F42-88CD-21B519402636}" destId="{4D6EFA34-49A5-4C11-9C7A-65A558467A8E}" srcOrd="1" destOrd="0" presId="urn:microsoft.com/office/officeart/2005/8/layout/lProcess3"/>
    <dgm:cxn modelId="{58046D0D-9F86-42BB-BA2F-1820575D09C4}" type="presParOf" srcId="{C5937A23-DFD3-4F42-88CD-21B519402636}" destId="{F72C1026-3EBC-4885-8B19-67D3035A88CB}" srcOrd="2" destOrd="0" presId="urn:microsoft.com/office/officeart/2005/8/layout/lProcess3"/>
    <dgm:cxn modelId="{F1006772-D01D-4581-A27A-D342221099A4}" type="presParOf" srcId="{18A8E60D-33B1-4EC9-B654-816D28C27104}" destId="{E307BB5A-22F3-4F52-AFDF-1887E0919E86}" srcOrd="5" destOrd="0" presId="urn:microsoft.com/office/officeart/2005/8/layout/lProcess3"/>
    <dgm:cxn modelId="{CFDDEA33-A1FD-40DB-A1C3-6A7D08FB5224}" type="presParOf" srcId="{18A8E60D-33B1-4EC9-B654-816D28C27104}" destId="{15A2B6EF-7787-4E95-B6E3-E662FBAC3450}" srcOrd="6" destOrd="0" presId="urn:microsoft.com/office/officeart/2005/8/layout/lProcess3"/>
    <dgm:cxn modelId="{062F3DB1-E0F4-4F05-A1C2-93C0329B4192}" type="presParOf" srcId="{15A2B6EF-7787-4E95-B6E3-E662FBAC3450}" destId="{F3C84E4F-1997-4823-B149-36B30ECA4340}" srcOrd="0" destOrd="0" presId="urn:microsoft.com/office/officeart/2005/8/layout/lProcess3"/>
    <dgm:cxn modelId="{610C7544-7966-49C0-8154-DDB1E09304D7}" type="presParOf" srcId="{15A2B6EF-7787-4E95-B6E3-E662FBAC3450}" destId="{7BAF7F3A-0B7A-4557-9068-07F9A4A935D9}" srcOrd="1" destOrd="0" presId="urn:microsoft.com/office/officeart/2005/8/layout/lProcess3"/>
    <dgm:cxn modelId="{9AB71631-857A-4BC5-9010-57146814F7C2}" type="presParOf" srcId="{15A2B6EF-7787-4E95-B6E3-E662FBAC3450}" destId="{56CA6067-7FF2-47E7-A4FE-6E820F2BC66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46C11-3C7E-42CE-9704-DA9B1435CDA3}">
      <dsp:nvSpPr>
        <dsp:cNvPr id="0" name=""/>
        <dsp:cNvSpPr/>
      </dsp:nvSpPr>
      <dsp:spPr>
        <a:xfrm>
          <a:off x="1400" y="24780"/>
          <a:ext cx="2809433" cy="1123773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Unified approach to UI, Documents, and Media</a:t>
          </a:r>
          <a:endParaRPr lang="en-US" sz="1700" kern="1200" dirty="0"/>
        </a:p>
      </dsp:txBody>
      <dsp:txXfrm>
        <a:off x="563287" y="24780"/>
        <a:ext cx="1685660" cy="1123773"/>
      </dsp:txXfrm>
    </dsp:sp>
    <dsp:sp modelId="{36163976-D625-443D-8CC6-64BD3413A681}">
      <dsp:nvSpPr>
        <dsp:cNvPr id="0" name=""/>
        <dsp:cNvSpPr/>
      </dsp:nvSpPr>
      <dsp:spPr>
        <a:xfrm>
          <a:off x="2445607" y="120301"/>
          <a:ext cx="2331829" cy="932731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Integration as part of development and experience</a:t>
          </a:r>
          <a:endParaRPr lang="en-US" sz="1200" kern="1200" dirty="0"/>
        </a:p>
      </dsp:txBody>
      <dsp:txXfrm>
        <a:off x="2911973" y="120301"/>
        <a:ext cx="1399098" cy="932731"/>
      </dsp:txXfrm>
    </dsp:sp>
    <dsp:sp modelId="{C3AA35B7-8C6A-4806-BF81-3D32D20218DE}">
      <dsp:nvSpPr>
        <dsp:cNvPr id="0" name=""/>
        <dsp:cNvSpPr/>
      </dsp:nvSpPr>
      <dsp:spPr>
        <a:xfrm>
          <a:off x="1400" y="1305881"/>
          <a:ext cx="2809433" cy="1123773"/>
        </a:xfrm>
        <a:prstGeom prst="chevron">
          <a:avLst/>
        </a:prstGeom>
        <a:solidFill>
          <a:schemeClr val="accent6">
            <a:shade val="80000"/>
            <a:hueOff val="-131716"/>
            <a:satOff val="4919"/>
            <a:lumOff val="827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Integrated, vector-based composition engine</a:t>
          </a:r>
          <a:endParaRPr lang="en-US" sz="1700" kern="1200" dirty="0"/>
        </a:p>
      </dsp:txBody>
      <dsp:txXfrm>
        <a:off x="563287" y="1305881"/>
        <a:ext cx="1685660" cy="1123773"/>
      </dsp:txXfrm>
    </dsp:sp>
    <dsp:sp modelId="{2FFDE3CE-6EF8-4B2F-AB69-7BF4066602C1}">
      <dsp:nvSpPr>
        <dsp:cNvPr id="0" name=""/>
        <dsp:cNvSpPr/>
      </dsp:nvSpPr>
      <dsp:spPr>
        <a:xfrm>
          <a:off x="2445607" y="1401402"/>
          <a:ext cx="2331829" cy="932731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Utilizing the power of the PC throughout the graphics stack</a:t>
          </a:r>
          <a:endParaRPr lang="en-US" sz="1200" kern="1200" dirty="0"/>
        </a:p>
      </dsp:txBody>
      <dsp:txXfrm>
        <a:off x="2911973" y="1401402"/>
        <a:ext cx="1399098" cy="932731"/>
      </dsp:txXfrm>
    </dsp:sp>
    <dsp:sp modelId="{36ECDB9D-A6F9-4F21-9AB9-6A5FC12835C1}">
      <dsp:nvSpPr>
        <dsp:cNvPr id="0" name=""/>
        <dsp:cNvSpPr/>
      </dsp:nvSpPr>
      <dsp:spPr>
        <a:xfrm>
          <a:off x="1400" y="2586983"/>
          <a:ext cx="2809433" cy="1123773"/>
        </a:xfrm>
        <a:prstGeom prst="chevron">
          <a:avLst/>
        </a:prstGeom>
        <a:solidFill>
          <a:schemeClr val="accent6">
            <a:shade val="80000"/>
            <a:hueOff val="-263431"/>
            <a:satOff val="9837"/>
            <a:lumOff val="1655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Declarative programming</a:t>
          </a:r>
          <a:endParaRPr lang="en-US" sz="1700" kern="1200" dirty="0"/>
        </a:p>
      </dsp:txBody>
      <dsp:txXfrm>
        <a:off x="563287" y="2586983"/>
        <a:ext cx="1685660" cy="1123773"/>
      </dsp:txXfrm>
    </dsp:sp>
    <dsp:sp modelId="{F72C1026-3EBC-4885-8B19-67D3035A88CB}">
      <dsp:nvSpPr>
        <dsp:cNvPr id="0" name=""/>
        <dsp:cNvSpPr/>
      </dsp:nvSpPr>
      <dsp:spPr>
        <a:xfrm>
          <a:off x="2445607" y="2682504"/>
          <a:ext cx="2331829" cy="932731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Bringing designers directly into application development</a:t>
          </a:r>
          <a:endParaRPr lang="en-US" sz="1200" kern="1200" dirty="0"/>
        </a:p>
      </dsp:txBody>
      <dsp:txXfrm>
        <a:off x="2911973" y="2682504"/>
        <a:ext cx="1399098" cy="932731"/>
      </dsp:txXfrm>
    </dsp:sp>
    <dsp:sp modelId="{F3C84E4F-1997-4823-B149-36B30ECA4340}">
      <dsp:nvSpPr>
        <dsp:cNvPr id="0" name=""/>
        <dsp:cNvSpPr/>
      </dsp:nvSpPr>
      <dsp:spPr>
        <a:xfrm>
          <a:off x="1400" y="3868085"/>
          <a:ext cx="2809433" cy="1123773"/>
        </a:xfrm>
        <a:prstGeom prst="chevron">
          <a:avLst/>
        </a:prstGeom>
        <a:solidFill>
          <a:schemeClr val="accent6">
            <a:shade val="80000"/>
            <a:hueOff val="-395147"/>
            <a:satOff val="14756"/>
            <a:lumOff val="24826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Ease of deployment</a:t>
          </a:r>
          <a:endParaRPr lang="en-US" sz="1700" kern="1200" dirty="0"/>
        </a:p>
      </dsp:txBody>
      <dsp:txXfrm>
        <a:off x="563287" y="3868085"/>
        <a:ext cx="1685660" cy="1123773"/>
      </dsp:txXfrm>
    </dsp:sp>
    <dsp:sp modelId="{56CA6067-7FF2-47E7-A4FE-6E820F2BC662}">
      <dsp:nvSpPr>
        <dsp:cNvPr id="0" name=""/>
        <dsp:cNvSpPr/>
      </dsp:nvSpPr>
      <dsp:spPr>
        <a:xfrm>
          <a:off x="2445607" y="3963606"/>
          <a:ext cx="2331829" cy="932731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Allowing administrators to deploy and manage applications securely</a:t>
          </a:r>
          <a:endParaRPr lang="en-US" sz="1200" kern="1200" dirty="0"/>
        </a:p>
      </dsp:txBody>
      <dsp:txXfrm>
        <a:off x="2911973" y="3963606"/>
        <a:ext cx="1399098" cy="932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1C3F5198-D814-4F07-A84F-942E63C84983}" type="datetimeFigureOut">
              <a:rPr lang="en-US" smtClean="0"/>
              <a:pPr/>
              <a:t>9/5/2011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1143" y="9721106"/>
            <a:ext cx="629688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8980CB99-47E3-46F4-AAEB-3919FBEFC0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19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7C3FBCD4-166E-446F-AF18-7D4A0CF9AEF6}" type="datetimeFigureOut">
              <a:rPr lang="en-US" smtClean="0"/>
              <a:pPr/>
              <a:t>9/5/2011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92227" y="9721106"/>
            <a:ext cx="708604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8B263312-38AA-4E1E-B2B5-0F8F122B24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9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7" rtl="0" eaLnBrk="1" latinLnBrk="0" hangingPunct="1">
      <a:lnSpc>
        <a:spcPct val="90000"/>
      </a:lnSpc>
      <a:spcAft>
        <a:spcPts val="333"/>
      </a:spcAft>
      <a:defRPr sz="900" kern="1200">
        <a:solidFill>
          <a:schemeClr val="tx1"/>
        </a:solidFill>
        <a:latin typeface="Segoe" pitchFamily="34" charset="0"/>
        <a:ea typeface="+mn-ea"/>
        <a:cs typeface="+mn-cs"/>
      </a:defRPr>
    </a:lvl1pPr>
    <a:lvl2pPr marL="212972" indent="-105825" algn="l" defTabSz="91432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" pitchFamily="34" charset="0"/>
        <a:ea typeface="+mn-ea"/>
        <a:cs typeface="+mn-cs"/>
      </a:defRPr>
    </a:lvl2pPr>
    <a:lvl3pPr marL="328057" indent="-115085" algn="l" defTabSz="91432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" pitchFamily="34" charset="0"/>
        <a:ea typeface="+mn-ea"/>
        <a:cs typeface="+mn-cs"/>
      </a:defRPr>
    </a:lvl3pPr>
    <a:lvl4pPr marL="482827" indent="-146832" algn="l" defTabSz="91432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" pitchFamily="34" charset="0"/>
        <a:ea typeface="+mn-ea"/>
        <a:cs typeface="+mn-cs"/>
      </a:defRPr>
    </a:lvl4pPr>
    <a:lvl5pPr marL="615107" indent="-115085" algn="l" defTabSz="91432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" pitchFamily="34" charset="0"/>
        <a:ea typeface="+mn-ea"/>
        <a:cs typeface="+mn-cs"/>
      </a:defRPr>
    </a:lvl5pPr>
    <a:lvl6pPr marL="2285818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A96AA65C-052F-4A36-8DB8-D6A6224D614E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146" name="Rectangle 24371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3715" name="Rectangle 2437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Segoe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47665" indent="-247665"/>
            <a:endParaRPr lang="en-US" sz="1100"/>
          </a:p>
        </p:txBody>
      </p:sp>
      <p:sp>
        <p:nvSpPr>
          <p:cNvPr id="143364" name="Rectangle 7"/>
          <p:cNvSpPr>
            <a:spLocks noGrp="1" noChangeArrowheads="1"/>
          </p:cNvSpPr>
          <p:nvPr/>
        </p:nvSpPr>
        <p:spPr bwMode="auto">
          <a:xfrm>
            <a:off x="4022089" y="9720756"/>
            <a:ext cx="3078696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2" tIns="50315" rIns="100632" bIns="50315" numCol="1" anchor="b" anchorCtr="0" compatLnSpc="1">
            <a:prstTxWarp prst="textNoShape">
              <a:avLst/>
            </a:prstTxWarp>
          </a:bodyPr>
          <a:lstStyle/>
          <a:p>
            <a:pPr algn="r"/>
            <a:fld id="{52916C84-2D9E-498F-94E0-5836BF4599F4}" type="slidenum">
              <a:rPr lang="en-US" sz="1300"/>
              <a:pPr algn="r"/>
              <a:t>14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9515AE-CA4C-4B49-A4AB-F8B20BFAF196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91489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" name="Rectangle 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hangingPunct="1">
              <a:defRPr/>
            </a:pPr>
            <a:endParaRPr lang="en-US" dirty="0" smtClean="0">
              <a:ea typeface="Times New Roman" pitchFamily="18" charset="0"/>
              <a:cs typeface="Arial" charset="0"/>
            </a:endParaRPr>
          </a:p>
        </p:txBody>
      </p:sp>
      <p:sp>
        <p:nvSpPr>
          <p:cNvPr id="47108" name="Rectangle 191491"/>
          <p:cNvSpPr>
            <a:spLocks noGrp="1" noChangeArrowheads="1"/>
          </p:cNvSpPr>
          <p:nvPr/>
        </p:nvSpPr>
        <p:spPr bwMode="auto">
          <a:xfrm>
            <a:off x="4022584" y="9721131"/>
            <a:ext cx="3078278" cy="5117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052" tIns="49525" rIns="99052" bIns="49525" anchor="b"/>
          <a:lstStyle/>
          <a:p>
            <a:pPr algn="r" eaLnBrk="1" hangingPunct="1"/>
            <a:fld id="{6A474C20-FAF8-4739-9B7C-D59BD3FC1799}" type="slidenum">
              <a:rPr lang="en-US" sz="1300"/>
              <a:pPr algn="r" eaLnBrk="1" hangingPunct="1"/>
              <a:t>16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35521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48131" name="Rectangle 23552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2" name="Rectangle 235523"/>
          <p:cNvSpPr>
            <a:spLocks noGrp="1" noChangeArrowheads="1"/>
          </p:cNvSpPr>
          <p:nvPr/>
        </p:nvSpPr>
        <p:spPr bwMode="auto">
          <a:xfrm>
            <a:off x="4022584" y="9721131"/>
            <a:ext cx="3078278" cy="5117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052" tIns="49525" rIns="99052" bIns="49525" anchor="b"/>
          <a:lstStyle/>
          <a:p>
            <a:pPr algn="r" eaLnBrk="1" hangingPunct="1"/>
            <a:fld id="{52D63BFC-3E5A-4413-870E-FC251E973311}" type="slidenum">
              <a:rPr lang="en-US" sz="1300"/>
              <a:pPr algn="r" eaLnBrk="1" hangingPunct="1"/>
              <a:t>17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C59C5-E218-41E8-9F93-0E71D4276FE3}" type="slidenum">
              <a:rPr lang="en-US"/>
              <a:pPr/>
              <a:t>18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9763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49155" name="Rectangle 19763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9156" name="Rectangle 197635"/>
          <p:cNvSpPr>
            <a:spLocks noGrp="1" noChangeArrowheads="1"/>
          </p:cNvSpPr>
          <p:nvPr/>
        </p:nvSpPr>
        <p:spPr bwMode="auto">
          <a:xfrm>
            <a:off x="4022584" y="9721131"/>
            <a:ext cx="3078278" cy="5117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052" tIns="49525" rIns="99052" bIns="49525" anchor="b"/>
          <a:lstStyle/>
          <a:p>
            <a:pPr algn="r" eaLnBrk="1" hangingPunct="1"/>
            <a:fld id="{9C794EEC-D5FC-4861-9E00-704BA49EA117}" type="slidenum">
              <a:rPr lang="en-US" sz="1300"/>
              <a:pPr algn="r" eaLnBrk="1" hangingPunct="1"/>
              <a:t>19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0377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52227" name="Rectangle 203778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8" name="Rectangle 203779"/>
          <p:cNvSpPr>
            <a:spLocks noGrp="1" noChangeArrowheads="1"/>
          </p:cNvSpPr>
          <p:nvPr/>
        </p:nvSpPr>
        <p:spPr bwMode="auto">
          <a:xfrm>
            <a:off x="4022584" y="9721131"/>
            <a:ext cx="3078278" cy="5117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052" tIns="49525" rIns="99052" bIns="49525" anchor="b"/>
          <a:lstStyle/>
          <a:p>
            <a:pPr algn="r" eaLnBrk="1" hangingPunct="1"/>
            <a:fld id="{A1C0AFB9-1118-4660-AE51-84C8CFABB55D}" type="slidenum">
              <a:rPr lang="en-US" sz="1300"/>
              <a:pPr algn="r" eaLnBrk="1" hangingPunct="1"/>
              <a:t>20</a:t>
            </a:fld>
            <a:endParaRPr lang="en-US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2837824"/>
            <a:ext cx="8031428" cy="507832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3700"/>
            </a:lvl1pPr>
          </a:lstStyle>
          <a:p>
            <a:r>
              <a:rPr lang="en-US" dirty="0" smtClean="0"/>
              <a:t>Chapter Title Placeholder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1063" y="3430323"/>
            <a:ext cx="7690116" cy="323165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300" baseline="0">
                <a:solidFill>
                  <a:schemeClr val="bg1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Chapter Subtitle Placeholder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1672766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2837824"/>
            <a:ext cx="8031428" cy="507832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3700"/>
            </a:lvl1pPr>
          </a:lstStyle>
          <a:p>
            <a:r>
              <a:rPr lang="en-US" dirty="0" smtClean="0"/>
              <a:t>Special Title Placeholder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1063" y="3430323"/>
            <a:ext cx="7690116" cy="323165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300" baseline="0">
                <a:solidFill>
                  <a:schemeClr val="bg1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Special Subtitle Placeholder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One Column Text Page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9833" y="1203854"/>
            <a:ext cx="8382000" cy="1677383"/>
          </a:xfrm>
        </p:spPr>
        <p:txBody>
          <a:bodyPr/>
          <a:lstStyle>
            <a:lvl1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1pPr>
            <a:lvl2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2pPr>
            <a:lvl3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3pPr>
            <a:lvl4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4pPr>
            <a:lvl5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&lt;Insert First Level Text&gt;</a:t>
            </a:r>
          </a:p>
          <a:p>
            <a:pPr lvl="1"/>
            <a:r>
              <a:rPr lang="en-US" dirty="0" smtClean="0"/>
              <a:t>&lt;Insert Second Level Text&gt;</a:t>
            </a:r>
          </a:p>
          <a:p>
            <a:pPr lvl="2"/>
            <a:r>
              <a:rPr lang="en-US" dirty="0" smtClean="0"/>
              <a:t>&lt;Insert Third Level Text&gt;</a:t>
            </a:r>
          </a:p>
          <a:p>
            <a:pPr lvl="3"/>
            <a:r>
              <a:rPr lang="en-US" dirty="0" smtClean="0"/>
              <a:t>&lt;Insert Fourth Level Text&gt;</a:t>
            </a:r>
          </a:p>
          <a:p>
            <a:pPr lvl="4"/>
            <a:r>
              <a:rPr lang="en-US" dirty="0" smtClean="0"/>
              <a:t>&lt;Insert Fifth Level Text&gt;</a:t>
            </a:r>
            <a:endParaRPr lang="en-US" dirty="0"/>
          </a:p>
        </p:txBody>
      </p:sp>
      <p:pic>
        <p:nvPicPr>
          <p:cNvPr id="5" name="Picture 4" descr="Silverlight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83683" y="6053264"/>
            <a:ext cx="1379318" cy="44784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359835" y="6492876"/>
            <a:ext cx="314971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Presentation Title |  PP |   DD Month YYYY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612049" y="6492876"/>
            <a:ext cx="1919903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Confidential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alterna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band.t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17028"/>
            <a:ext cx="8128000" cy="47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One Column Text Page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9833" y="1203854"/>
            <a:ext cx="8382000" cy="1677383"/>
          </a:xfrm>
        </p:spPr>
        <p:txBody>
          <a:bodyPr/>
          <a:lstStyle>
            <a:lvl1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1pPr>
            <a:lvl2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2pPr>
            <a:lvl3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3pPr>
            <a:lvl4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4pPr>
            <a:lvl5pPr>
              <a:lnSpc>
                <a:spcPct val="90000"/>
              </a:lnSpc>
              <a:buSzPct val="10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&lt;Insert First Level Text&gt;</a:t>
            </a:r>
          </a:p>
          <a:p>
            <a:pPr lvl="1"/>
            <a:r>
              <a:rPr lang="en-US" dirty="0" smtClean="0"/>
              <a:t>&lt;Insert Second Level Text&gt;</a:t>
            </a:r>
          </a:p>
          <a:p>
            <a:pPr lvl="2"/>
            <a:r>
              <a:rPr lang="en-US" dirty="0" smtClean="0"/>
              <a:t>&lt;Insert Third Level Text&gt;</a:t>
            </a:r>
          </a:p>
          <a:p>
            <a:pPr lvl="3"/>
            <a:r>
              <a:rPr lang="en-US" dirty="0" smtClean="0"/>
              <a:t>&lt;Insert Fourth Level Text&gt;</a:t>
            </a:r>
          </a:p>
          <a:p>
            <a:pPr lvl="4"/>
            <a:r>
              <a:rPr lang="en-US" dirty="0" smtClean="0"/>
              <a:t>&lt;Insert Fifth Level Text&gt;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359835" y="6492876"/>
            <a:ext cx="314971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Presentation Title |  PP |   DD Month YYYY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612049" y="6492876"/>
            <a:ext cx="1919903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Confidential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band.t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17028"/>
            <a:ext cx="8128000" cy="47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tabLst>
                <a:tab pos="2334762" algn="l"/>
              </a:tabLst>
              <a:defRPr/>
            </a:lvl1pPr>
          </a:lstStyle>
          <a:p>
            <a:r>
              <a:rPr lang="en-US" dirty="0" smtClean="0"/>
              <a:t>Two Column Text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9835" y="1203854"/>
            <a:ext cx="4019021" cy="1677383"/>
          </a:xfrm>
        </p:spPr>
        <p:txBody>
          <a:bodyPr/>
          <a:lstStyle>
            <a:lvl1pPr marL="289697" indent="-289697">
              <a:lnSpc>
                <a:spcPct val="90000"/>
              </a:lnSpc>
              <a:buFont typeface="Arial" pitchFamily="34" charset="0"/>
              <a:buChar char="•"/>
              <a:defRPr sz="2300"/>
            </a:lvl1pPr>
            <a:lvl2pPr marL="519865" indent="-230169">
              <a:lnSpc>
                <a:spcPct val="90000"/>
              </a:lnSpc>
              <a:buFont typeface="Arial" pitchFamily="34" charset="0"/>
              <a:buChar char="•"/>
              <a:defRPr sz="2000"/>
            </a:lvl2pPr>
            <a:lvl3pPr marL="761940" indent="-242074">
              <a:lnSpc>
                <a:spcPct val="90000"/>
              </a:lnSpc>
              <a:buFont typeface="Arial" pitchFamily="34" charset="0"/>
              <a:buChar char="•"/>
              <a:defRPr sz="2000"/>
            </a:lvl3pPr>
            <a:lvl4pPr marL="1004014" indent="-242074">
              <a:lnSpc>
                <a:spcPct val="90000"/>
              </a:lnSpc>
              <a:buFont typeface="Arial" pitchFamily="34" charset="0"/>
              <a:buChar char="•"/>
              <a:defRPr sz="2000"/>
            </a:lvl4pPr>
            <a:lvl5pPr marL="1234182" indent="-230169">
              <a:lnSpc>
                <a:spcPct val="90000"/>
              </a:lnSpc>
              <a:buFont typeface="Arial" pitchFamily="34" charset="0"/>
              <a:buChar char="•"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&lt;Insert First Level Text&gt;</a:t>
            </a:r>
          </a:p>
          <a:p>
            <a:pPr lvl="1"/>
            <a:r>
              <a:rPr lang="en-US" dirty="0" smtClean="0"/>
              <a:t>&lt;Insert Second Level Text&gt;</a:t>
            </a:r>
          </a:p>
          <a:p>
            <a:pPr lvl="2"/>
            <a:r>
              <a:rPr lang="en-US" dirty="0" smtClean="0"/>
              <a:t>&lt;Insert Third Level Text&gt;</a:t>
            </a:r>
          </a:p>
          <a:p>
            <a:pPr lvl="3"/>
            <a:r>
              <a:rPr lang="en-US" dirty="0" smtClean="0"/>
              <a:t>&lt;Insert Fourth Level Text&gt;</a:t>
            </a:r>
          </a:p>
          <a:p>
            <a:pPr lvl="4"/>
            <a:r>
              <a:rPr lang="en-US" dirty="0" smtClean="0"/>
              <a:t>&lt;Insert Fifth Level Text&gt;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5887" y="1203854"/>
            <a:ext cx="4020343" cy="1677383"/>
          </a:xfrm>
        </p:spPr>
        <p:txBody>
          <a:bodyPr/>
          <a:lstStyle>
            <a:lvl1pPr marL="289697" indent="-289697">
              <a:lnSpc>
                <a:spcPct val="90000"/>
              </a:lnSpc>
              <a:buFont typeface="Arial" pitchFamily="34" charset="0"/>
              <a:buChar char="•"/>
              <a:defRPr sz="2300"/>
            </a:lvl1pPr>
            <a:lvl2pPr marL="519865" indent="-230169">
              <a:lnSpc>
                <a:spcPct val="90000"/>
              </a:lnSpc>
              <a:buFont typeface="Arial" pitchFamily="34" charset="0"/>
              <a:buChar char="•"/>
              <a:defRPr sz="2000"/>
            </a:lvl2pPr>
            <a:lvl3pPr marL="761940" indent="-242074">
              <a:lnSpc>
                <a:spcPct val="90000"/>
              </a:lnSpc>
              <a:buFont typeface="Arial" pitchFamily="34" charset="0"/>
              <a:buChar char="•"/>
              <a:defRPr sz="2000"/>
            </a:lvl3pPr>
            <a:lvl4pPr marL="1004014" indent="-242074">
              <a:lnSpc>
                <a:spcPct val="90000"/>
              </a:lnSpc>
              <a:buFont typeface="Arial" pitchFamily="34" charset="0"/>
              <a:buChar char="•"/>
              <a:defRPr sz="2000"/>
            </a:lvl4pPr>
            <a:lvl5pPr marL="1234182" indent="-230169">
              <a:lnSpc>
                <a:spcPct val="90000"/>
              </a:lnSpc>
              <a:buFont typeface="Arial" pitchFamily="34" charset="0"/>
              <a:buChar char="•"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&lt;Insert First Level Text&gt;</a:t>
            </a:r>
          </a:p>
          <a:p>
            <a:pPr lvl="1"/>
            <a:r>
              <a:rPr lang="en-US" dirty="0" smtClean="0"/>
              <a:t>&lt;Insert Second Level Text&gt;</a:t>
            </a:r>
          </a:p>
          <a:p>
            <a:pPr lvl="2"/>
            <a:r>
              <a:rPr lang="en-US" dirty="0" smtClean="0"/>
              <a:t>&lt;Insert Third Level Text&gt;</a:t>
            </a:r>
          </a:p>
          <a:p>
            <a:pPr lvl="3"/>
            <a:r>
              <a:rPr lang="en-US" dirty="0" smtClean="0"/>
              <a:t>&lt;Insert Fourth Level Text&gt;</a:t>
            </a:r>
          </a:p>
          <a:p>
            <a:pPr lvl="4"/>
            <a:r>
              <a:rPr lang="en-US" dirty="0" smtClean="0"/>
              <a:t>&lt;Insert Fifth Level Text&gt;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Column Text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001" y="1203854"/>
            <a:ext cx="3997854" cy="34624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baseline="0">
                <a:latin typeface="+mn-lt"/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dirty="0" smtClean="0"/>
              <a:t>First column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59835" y="1597216"/>
            <a:ext cx="4019021" cy="1536318"/>
          </a:xfrm>
        </p:spPr>
        <p:txBody>
          <a:bodyPr/>
          <a:lstStyle>
            <a:lvl1pPr marL="281759" indent="-281759">
              <a:buFont typeface="Arial" pitchFamily="34" charset="0"/>
              <a:buChar char="•"/>
              <a:defRPr sz="2300"/>
            </a:lvl1pPr>
            <a:lvl2pPr marL="562196" indent="-265885">
              <a:buFont typeface="Arial" pitchFamily="34" charset="0"/>
              <a:buChar char="•"/>
              <a:defRPr sz="2000"/>
            </a:lvl2pPr>
            <a:lvl3pPr marL="813529" indent="-243397">
              <a:buFont typeface="Arial" pitchFamily="34" charset="0"/>
              <a:buChar char="•"/>
              <a:defRPr sz="1800"/>
            </a:lvl3pPr>
            <a:lvl4pPr marL="1050312" indent="-228847">
              <a:buFont typeface="Arial" pitchFamily="34" charset="0"/>
              <a:buChar char="•"/>
              <a:defRPr sz="1700"/>
            </a:lvl4pPr>
            <a:lvl5pPr marL="1279159" indent="-206358">
              <a:buFont typeface="Arial" pitchFamily="34" charset="0"/>
              <a:buChar char="•"/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&lt;Insert First Level Text&gt;</a:t>
            </a:r>
          </a:p>
          <a:p>
            <a:pPr lvl="1"/>
            <a:r>
              <a:rPr lang="en-US" dirty="0" smtClean="0"/>
              <a:t>&lt;Insert Second Level Text&gt;</a:t>
            </a:r>
          </a:p>
          <a:p>
            <a:pPr lvl="2"/>
            <a:r>
              <a:rPr lang="en-US" dirty="0" smtClean="0"/>
              <a:t>&lt;Insert Third Level Text&gt;</a:t>
            </a:r>
          </a:p>
          <a:p>
            <a:pPr lvl="3"/>
            <a:r>
              <a:rPr lang="en-US" dirty="0" smtClean="0"/>
              <a:t>&lt;Insert Fourth Level Text&gt;</a:t>
            </a:r>
          </a:p>
          <a:p>
            <a:pPr lvl="4"/>
            <a:r>
              <a:rPr lang="en-US" dirty="0" smtClean="0"/>
              <a:t>&lt;Insert Fifth Level Text&gt;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55888" y="1203854"/>
            <a:ext cx="4020343" cy="34624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>
                <a:latin typeface="+mn-lt"/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dirty="0" smtClean="0"/>
              <a:t>Second column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5888" y="1597216"/>
            <a:ext cx="4020343" cy="1536318"/>
          </a:xfrm>
        </p:spPr>
        <p:txBody>
          <a:bodyPr/>
          <a:lstStyle>
            <a:lvl1pPr marL="296309" indent="-296309">
              <a:buFont typeface="Arial" pitchFamily="34" charset="0"/>
              <a:buChar char="•"/>
              <a:defRPr sz="2300"/>
            </a:lvl1pPr>
            <a:lvl2pPr marL="570132" indent="-273822">
              <a:buFont typeface="Arial" pitchFamily="34" charset="0"/>
              <a:buChar char="•"/>
              <a:defRPr sz="2000"/>
            </a:lvl2pPr>
            <a:lvl3pPr marL="821466" indent="-244720">
              <a:buFont typeface="Arial" pitchFamily="34" charset="0"/>
              <a:buChar char="•"/>
              <a:defRPr sz="1800"/>
            </a:lvl3pPr>
            <a:lvl4pPr marL="1050312" indent="-236784">
              <a:buFont typeface="Arial" pitchFamily="34" charset="0"/>
              <a:buChar char="•"/>
              <a:defRPr sz="1700"/>
            </a:lvl4pPr>
            <a:lvl5pPr marL="1279159" indent="-220910">
              <a:buFont typeface="Arial" pitchFamily="34" charset="0"/>
              <a:buChar char="•"/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&lt;Insert First Level Text&gt;</a:t>
            </a:r>
          </a:p>
          <a:p>
            <a:pPr lvl="1"/>
            <a:r>
              <a:rPr lang="en-US" dirty="0" smtClean="0"/>
              <a:t>&lt;Insert Second Level Text&gt;</a:t>
            </a:r>
          </a:p>
          <a:p>
            <a:pPr lvl="2"/>
            <a:r>
              <a:rPr lang="en-US" dirty="0" smtClean="0"/>
              <a:t>&lt;Insert Third Level Text&gt;</a:t>
            </a:r>
          </a:p>
          <a:p>
            <a:pPr lvl="3"/>
            <a:r>
              <a:rPr lang="en-US" dirty="0" smtClean="0"/>
              <a:t>&lt;Insert Fourth Level Text&gt;</a:t>
            </a:r>
          </a:p>
          <a:p>
            <a:pPr lvl="4"/>
            <a:r>
              <a:rPr lang="en-US" dirty="0" smtClean="0"/>
              <a:t>&lt;Insert Fifth Level Text&gt;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59835" y="6492876"/>
            <a:ext cx="314971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Presentation Title |  PP |   DD Month YYYY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12049" y="6492876"/>
            <a:ext cx="1919903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Confidential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band.t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17028"/>
            <a:ext cx="8128000" cy="47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9835" y="6492876"/>
            <a:ext cx="314971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Presentation Title |  PP |   DD Month 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12049" y="6492876"/>
            <a:ext cx="1919903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Confidential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9835" y="6492876"/>
            <a:ext cx="314971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Presentation Title |  PP |   DD Month YYYY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12049" y="6492876"/>
            <a:ext cx="1919903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Confidential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2837824"/>
            <a:ext cx="8031428" cy="507832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3700"/>
            </a:lvl1pPr>
          </a:lstStyle>
          <a:p>
            <a:r>
              <a:rPr lang="en-US" dirty="0" smtClean="0"/>
              <a:t>Presentation Title Placeholder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1063" y="3430325"/>
            <a:ext cx="7690116" cy="646331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300" baseline="0">
                <a:solidFill>
                  <a:schemeClr val="bg1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 Placeholder</a:t>
            </a:r>
            <a:br>
              <a:rPr lang="en-US" dirty="0" smtClean="0"/>
            </a:br>
            <a:r>
              <a:rPr lang="en-US" dirty="0" smtClean="0"/>
              <a:t>Document Date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33" y="636323"/>
            <a:ext cx="8382000" cy="5078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One Column Text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833" y="1203854"/>
            <a:ext cx="8382000" cy="16773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&lt;Insert First Level Text&gt;</a:t>
            </a:r>
          </a:p>
          <a:p>
            <a:pPr lvl="1"/>
            <a:r>
              <a:rPr lang="en-US" dirty="0" smtClean="0"/>
              <a:t>&lt;Insert Second Level Text&gt;</a:t>
            </a:r>
          </a:p>
          <a:p>
            <a:pPr lvl="2"/>
            <a:r>
              <a:rPr lang="en-US" dirty="0" smtClean="0"/>
              <a:t>&lt;Insert Third Level Text&gt;</a:t>
            </a:r>
          </a:p>
          <a:p>
            <a:pPr lvl="3"/>
            <a:r>
              <a:rPr lang="en-US" dirty="0" smtClean="0"/>
              <a:t>&lt;Insert Fourth Level Text&gt;</a:t>
            </a:r>
          </a:p>
          <a:p>
            <a:pPr lvl="4"/>
            <a:r>
              <a:rPr lang="en-US" dirty="0" smtClean="0"/>
              <a:t>&lt;Insert Fifth Level Text&gt;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98" r:id="rId9"/>
    <p:sldLayoutId id="2147483690" r:id="rId10"/>
    <p:sldLayoutId id="2147483700" r:id="rId11"/>
    <p:sldLayoutId id="2147483714" r:id="rId12"/>
  </p:sldLayoutIdLst>
  <p:transition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327" rtl="0" eaLnBrk="1" latinLnBrk="0" hangingPunct="1">
        <a:lnSpc>
          <a:spcPct val="90000"/>
        </a:lnSpc>
        <a:spcBef>
          <a:spcPct val="0"/>
        </a:spcBef>
        <a:buNone/>
        <a:defRPr lang="en-US" sz="3700" b="0" kern="1200" cap="none" spc="-125" baseline="0" dirty="0" smtClean="0">
          <a:ln w="3175">
            <a:noFill/>
          </a:ln>
          <a:solidFill>
            <a:schemeClr val="bg2"/>
          </a:solidFill>
          <a:effectLst/>
          <a:latin typeface="Segoe Light" pitchFamily="34" charset="0"/>
          <a:ea typeface="+mn-ea"/>
          <a:cs typeface="Arial" charset="0"/>
        </a:defRPr>
      </a:lvl1pPr>
    </p:titleStyle>
    <p:bodyStyle>
      <a:lvl1pPr marL="289697" indent="-289697" algn="l" defTabSz="914327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3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519865" indent="-230169" algn="l" defTabSz="914327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12996" indent="-193131" algn="l" defTabSz="914327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955070" indent="-242074" algn="l" defTabSz="914327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185238" indent="-230169" algn="l" defTabSz="914327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PF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41" y="1405125"/>
            <a:ext cx="8073306" cy="13348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4864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smtClean="0">
                <a:solidFill>
                  <a:srgbClr val="FFC000"/>
                </a:solidFill>
                <a:latin typeface="Segoe" pitchFamily="34" charset="0"/>
              </a:rPr>
              <a:t>Zam3D</a:t>
            </a:r>
            <a:endParaRPr lang="en-US" b="1" dirty="0" smtClean="0">
              <a:solidFill>
                <a:srgbClr val="FFC000"/>
              </a:solidFill>
              <a:latin typeface="Segoe" pitchFamily="34" charset="0"/>
            </a:endParaRPr>
          </a:p>
          <a:p>
            <a:pPr>
              <a:tabLst>
                <a:tab pos="1255713" algn="l"/>
              </a:tabLst>
            </a:pPr>
            <a:r>
              <a:rPr lang="en-US" smtClean="0">
                <a:latin typeface="Segoe" pitchFamily="34" charset="0"/>
              </a:rPr>
              <a:t>3D XAML Tools</a:t>
            </a:r>
            <a:endParaRPr lang="en-US" dirty="0" smtClean="0">
              <a:latin typeface="Sego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42999"/>
            <a:ext cx="8788400" cy="34330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66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smtClean="0"/>
              <a:t>WPF Technical Overview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Key Platform Concepts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3563" y="6146467"/>
            <a:ext cx="8373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50" dirty="0" smtClean="0">
                <a:solidFill>
                  <a:schemeClr val="bg2">
                    <a:lumMod val="75000"/>
                  </a:schemeClr>
                </a:solidFill>
              </a:rPr>
              <a:t>http://msdn.microsoft.com/msdnmag/issues/06/01/WindowsPresentationFoundation/default.aspx</a:t>
            </a:r>
            <a:endParaRPr lang="en-US" sz="1600" spc="-5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80284"/>
              </p:ext>
            </p:extLst>
          </p:nvPr>
        </p:nvGraphicFramePr>
        <p:xfrm>
          <a:off x="1156624" y="1421487"/>
          <a:ext cx="6858048" cy="41148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429024"/>
                <a:gridCol w="3429024"/>
              </a:tblGrid>
              <a:tr h="370840">
                <a:tc>
                  <a:txBody>
                    <a:bodyPr/>
                    <a:lstStyle/>
                    <a:p>
                      <a:r>
                        <a:rPr lang="fr-BE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WPF</a:t>
                      </a:r>
                      <a:endParaRPr lang="fr-BE" sz="240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Analogy</a:t>
                      </a:r>
                      <a:endParaRPr lang="fr-BE" sz="240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XAML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HTML</a:t>
                      </a:r>
                      <a:endParaRPr lang="fr-BE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Layout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WinForms 2.0 Panels</a:t>
                      </a:r>
                      <a:endParaRPr lang="fr-BE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Data Binding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ASP.NET syntax</a:t>
                      </a:r>
                      <a:endParaRPr lang="fr-BE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Data Templates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ASP.NET Templates</a:t>
                      </a:r>
                      <a:endParaRPr lang="fr-BE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Styles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CSS</a:t>
                      </a:r>
                      <a:endParaRPr lang="fr-BE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Control Templates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User Control</a:t>
                      </a:r>
                      <a:endParaRPr lang="fr-BE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3D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Managed DirectX</a:t>
                      </a:r>
                      <a:endParaRPr lang="fr-BE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2400" smtClean="0"/>
                        <a:t>Animation</a:t>
                      </a:r>
                      <a:endParaRPr lang="fr-B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400" smtClean="0"/>
                        <a:t>Flash</a:t>
                      </a:r>
                      <a:endParaRPr lang="fr-BE" sz="24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Architecture</a:t>
            </a:r>
            <a:endParaRPr lang="fr-BE"/>
          </a:p>
        </p:txBody>
      </p:sp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6272213"/>
            <a:ext cx="1543050" cy="50958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grpSp>
        <p:nvGrpSpPr>
          <p:cNvPr id="93" name="Group 4"/>
          <p:cNvGrpSpPr>
            <a:grpSpLocks/>
          </p:cNvGrpSpPr>
          <p:nvPr/>
        </p:nvGrpSpPr>
        <p:grpSpPr bwMode="auto">
          <a:xfrm>
            <a:off x="902494" y="4295773"/>
            <a:ext cx="7275513" cy="2528887"/>
            <a:chOff x="609" y="2763"/>
            <a:chExt cx="4583" cy="1593"/>
          </a:xfrm>
        </p:grpSpPr>
        <p:pic>
          <p:nvPicPr>
            <p:cNvPr id="94" name="Picture 5" descr="WinFX__11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41" y="2798"/>
              <a:ext cx="1946" cy="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6" descr="WinFX__11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1" y="2831"/>
              <a:ext cx="761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7" descr="WinFX__11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9" y="2838"/>
              <a:ext cx="761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Rectangle 13"/>
            <p:cNvSpPr>
              <a:spLocks noChangeArrowheads="1"/>
            </p:cNvSpPr>
            <p:nvPr/>
          </p:nvSpPr>
          <p:spPr bwMode="auto">
            <a:xfrm>
              <a:off x="3052" y="2985"/>
              <a:ext cx="433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cs typeface="Arial" charset="0"/>
                </a:rPr>
                <a:t>Property Engine</a:t>
              </a:r>
            </a:p>
          </p:txBody>
        </p:sp>
        <p:sp>
          <p:nvSpPr>
            <p:cNvPr id="98" name="Rectangle 13"/>
            <p:cNvSpPr>
              <a:spLocks noChangeArrowheads="1"/>
            </p:cNvSpPr>
            <p:nvPr/>
          </p:nvSpPr>
          <p:spPr bwMode="auto">
            <a:xfrm>
              <a:off x="3595" y="2979"/>
              <a:ext cx="432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cs typeface="Arial" charset="0"/>
                </a:rPr>
                <a:t>Input / Eventing System</a:t>
              </a:r>
            </a:p>
          </p:txBody>
        </p:sp>
        <p:sp>
          <p:nvSpPr>
            <p:cNvPr id="99" name="Rectangle 13"/>
            <p:cNvSpPr>
              <a:spLocks noChangeArrowheads="1"/>
            </p:cNvSpPr>
            <p:nvPr/>
          </p:nvSpPr>
          <p:spPr bwMode="auto">
            <a:xfrm>
              <a:off x="3190" y="3426"/>
              <a:ext cx="1249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cs typeface="Arial" charset="0"/>
                </a:rPr>
                <a:t>.NET Framework 2.0</a:t>
              </a:r>
            </a:p>
          </p:txBody>
        </p:sp>
        <p:pic>
          <p:nvPicPr>
            <p:cNvPr id="100" name="Picture 11" descr="WinFX__11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40" y="2763"/>
              <a:ext cx="3663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1" name="Group 12"/>
            <p:cNvGrpSpPr>
              <a:grpSpLocks/>
            </p:cNvGrpSpPr>
            <p:nvPr/>
          </p:nvGrpSpPr>
          <p:grpSpPr bwMode="auto">
            <a:xfrm>
              <a:off x="1188" y="2899"/>
              <a:ext cx="1932" cy="414"/>
              <a:chOff x="2208" y="4123"/>
              <a:chExt cx="1838" cy="394"/>
            </a:xfrm>
          </p:grpSpPr>
          <p:pic>
            <p:nvPicPr>
              <p:cNvPr id="124" name="Picture 13" descr="WinFX__11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282" y="4123"/>
                <a:ext cx="1690" cy="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5" name="Rectangle 13"/>
              <p:cNvSpPr>
                <a:spLocks noChangeArrowheads="1"/>
              </p:cNvSpPr>
              <p:nvPr/>
            </p:nvSpPr>
            <p:spPr bwMode="auto">
              <a:xfrm>
                <a:off x="2208" y="4258"/>
                <a:ext cx="1838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US" sz="800">
                    <a:cs typeface="Arial" charset="0"/>
                  </a:rPr>
                  <a:t>Desktop Windows Manager</a:t>
                </a:r>
              </a:p>
            </p:txBody>
          </p:sp>
        </p:grpSp>
        <p:grpSp>
          <p:nvGrpSpPr>
            <p:cNvPr id="102" name="Group 15"/>
            <p:cNvGrpSpPr>
              <a:grpSpLocks/>
            </p:cNvGrpSpPr>
            <p:nvPr/>
          </p:nvGrpSpPr>
          <p:grpSpPr bwMode="auto">
            <a:xfrm>
              <a:off x="1188" y="3129"/>
              <a:ext cx="1932" cy="414"/>
              <a:chOff x="2188" y="4320"/>
              <a:chExt cx="1838" cy="394"/>
            </a:xfrm>
          </p:grpSpPr>
          <p:pic>
            <p:nvPicPr>
              <p:cNvPr id="122" name="Picture 16" descr="WinFX__11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262" y="4320"/>
                <a:ext cx="1690" cy="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" name="Rectangle 13"/>
              <p:cNvSpPr>
                <a:spLocks noChangeArrowheads="1"/>
              </p:cNvSpPr>
              <p:nvPr/>
            </p:nvSpPr>
            <p:spPr bwMode="auto">
              <a:xfrm>
                <a:off x="2188" y="4455"/>
                <a:ext cx="1838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US" sz="800">
                    <a:cs typeface="Arial" charset="0"/>
                  </a:rPr>
                  <a:t>Media Integration Layer</a:t>
                </a:r>
              </a:p>
            </p:txBody>
          </p:sp>
        </p:grpSp>
        <p:grpSp>
          <p:nvGrpSpPr>
            <p:cNvPr id="103" name="Group 18"/>
            <p:cNvGrpSpPr>
              <a:grpSpLocks/>
            </p:cNvGrpSpPr>
            <p:nvPr/>
          </p:nvGrpSpPr>
          <p:grpSpPr bwMode="auto">
            <a:xfrm>
              <a:off x="1188" y="3359"/>
              <a:ext cx="1932" cy="415"/>
              <a:chOff x="2441" y="4577"/>
              <a:chExt cx="1838" cy="394"/>
            </a:xfrm>
          </p:grpSpPr>
          <p:pic>
            <p:nvPicPr>
              <p:cNvPr id="120" name="Picture 19" descr="WinFX__11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14" y="4577"/>
                <a:ext cx="1690" cy="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1" name="Rectangle 13"/>
              <p:cNvSpPr>
                <a:spLocks noChangeArrowheads="1"/>
              </p:cNvSpPr>
              <p:nvPr/>
            </p:nvSpPr>
            <p:spPr bwMode="auto">
              <a:xfrm>
                <a:off x="2441" y="4712"/>
                <a:ext cx="1838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US" sz="800">
                    <a:cs typeface="Arial" charset="0"/>
                  </a:rPr>
                  <a:t>DirectX</a:t>
                </a:r>
              </a:p>
            </p:txBody>
          </p:sp>
        </p:grpSp>
        <p:grpSp>
          <p:nvGrpSpPr>
            <p:cNvPr id="104" name="Group 21"/>
            <p:cNvGrpSpPr>
              <a:grpSpLocks/>
            </p:cNvGrpSpPr>
            <p:nvPr/>
          </p:nvGrpSpPr>
          <p:grpSpPr bwMode="auto">
            <a:xfrm>
              <a:off x="1188" y="3590"/>
              <a:ext cx="1932" cy="414"/>
              <a:chOff x="2495" y="4810"/>
              <a:chExt cx="1838" cy="394"/>
            </a:xfrm>
          </p:grpSpPr>
          <p:pic>
            <p:nvPicPr>
              <p:cNvPr id="118" name="Picture 22" descr="WinFX__11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69" y="4810"/>
                <a:ext cx="1690" cy="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9" name="Rectangle 13"/>
              <p:cNvSpPr>
                <a:spLocks noChangeArrowheads="1"/>
              </p:cNvSpPr>
              <p:nvPr/>
            </p:nvSpPr>
            <p:spPr bwMode="auto">
              <a:xfrm>
                <a:off x="2495" y="4945"/>
                <a:ext cx="1838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US" sz="800">
                    <a:cs typeface="Arial" charset="0"/>
                  </a:rPr>
                  <a:t>Windows Vista Display Driver (LDDM)</a:t>
                </a:r>
              </a:p>
            </p:txBody>
          </p:sp>
        </p:grpSp>
        <p:grpSp>
          <p:nvGrpSpPr>
            <p:cNvPr id="105" name="Group 24"/>
            <p:cNvGrpSpPr>
              <a:grpSpLocks/>
            </p:cNvGrpSpPr>
            <p:nvPr/>
          </p:nvGrpSpPr>
          <p:grpSpPr bwMode="auto">
            <a:xfrm>
              <a:off x="1049" y="3384"/>
              <a:ext cx="837" cy="333"/>
              <a:chOff x="8669" y="4161"/>
              <a:chExt cx="797" cy="317"/>
            </a:xfrm>
          </p:grpSpPr>
          <p:pic>
            <p:nvPicPr>
              <p:cNvPr id="116" name="Picture 25" descr="WinFX__110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669" y="4161"/>
                <a:ext cx="797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7" name="Rectangle 22"/>
              <p:cNvSpPr>
                <a:spLocks noChangeArrowheads="1"/>
              </p:cNvSpPr>
              <p:nvPr/>
            </p:nvSpPr>
            <p:spPr bwMode="auto">
              <a:xfrm>
                <a:off x="8777" y="4258"/>
                <a:ext cx="581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US" sz="800">
                    <a:solidFill>
                      <a:schemeClr val="bg1"/>
                    </a:solidFill>
                    <a:cs typeface="Arial" charset="0"/>
                  </a:rPr>
                  <a:t>Windows Media Foundation</a:t>
                </a:r>
              </a:p>
            </p:txBody>
          </p:sp>
        </p:grpSp>
        <p:grpSp>
          <p:nvGrpSpPr>
            <p:cNvPr id="106" name="Group 27"/>
            <p:cNvGrpSpPr>
              <a:grpSpLocks/>
            </p:cNvGrpSpPr>
            <p:nvPr/>
          </p:nvGrpSpPr>
          <p:grpSpPr bwMode="auto">
            <a:xfrm>
              <a:off x="1049" y="3153"/>
              <a:ext cx="837" cy="333"/>
              <a:chOff x="8390" y="3804"/>
              <a:chExt cx="797" cy="317"/>
            </a:xfrm>
          </p:grpSpPr>
          <p:pic>
            <p:nvPicPr>
              <p:cNvPr id="114" name="Picture 28" descr="WinFX__110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390" y="3804"/>
                <a:ext cx="797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5" name="Rectangle 22"/>
              <p:cNvSpPr>
                <a:spLocks noChangeArrowheads="1"/>
              </p:cNvSpPr>
              <p:nvPr/>
            </p:nvSpPr>
            <p:spPr bwMode="auto">
              <a:xfrm>
                <a:off x="8498" y="3901"/>
                <a:ext cx="581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US" sz="800">
                    <a:solidFill>
                      <a:schemeClr val="bg1"/>
                    </a:solidFill>
                    <a:cs typeface="Arial" charset="0"/>
                  </a:rPr>
                  <a:t>Composition Engine</a:t>
                </a:r>
              </a:p>
            </p:txBody>
          </p:sp>
        </p:grpSp>
        <p:pic>
          <p:nvPicPr>
            <p:cNvPr id="107" name="Picture 30" descr="WinFX__06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82" y="3190"/>
              <a:ext cx="278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" name="Picture 31" descr="WinFX__111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78" y="3831"/>
              <a:ext cx="3365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9" name="Group 32"/>
            <p:cNvGrpSpPr>
              <a:grpSpLocks/>
            </p:cNvGrpSpPr>
            <p:nvPr/>
          </p:nvGrpSpPr>
          <p:grpSpPr bwMode="auto">
            <a:xfrm>
              <a:off x="1049" y="3834"/>
              <a:ext cx="837" cy="333"/>
              <a:chOff x="5652" y="4558"/>
              <a:chExt cx="797" cy="317"/>
            </a:xfrm>
          </p:grpSpPr>
          <p:pic>
            <p:nvPicPr>
              <p:cNvPr id="112" name="Picture 33" descr="WinFX__110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652" y="4558"/>
                <a:ext cx="797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3" name="Rectangle 22"/>
              <p:cNvSpPr>
                <a:spLocks noChangeArrowheads="1"/>
              </p:cNvSpPr>
              <p:nvPr/>
            </p:nvSpPr>
            <p:spPr bwMode="auto">
              <a:xfrm>
                <a:off x="5760" y="4655"/>
                <a:ext cx="581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US" sz="800">
                    <a:solidFill>
                      <a:schemeClr val="bg1"/>
                    </a:solidFill>
                    <a:cs typeface="Arial" charset="0"/>
                  </a:rPr>
                  <a:t>Print Spooler</a:t>
                </a:r>
              </a:p>
            </p:txBody>
          </p:sp>
        </p:grp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4611" y="2940"/>
              <a:ext cx="5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1"/>
              <a:r>
                <a:rPr lang="en-US" sz="1400"/>
                <a:t>Managed</a:t>
              </a: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609" y="2940"/>
              <a:ext cx="73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1"/>
              <a:r>
                <a:rPr lang="en-US" sz="1400"/>
                <a:t>Unmanaged</a:t>
              </a:r>
            </a:p>
          </p:txBody>
        </p:sp>
      </p:grpSp>
      <p:grpSp>
        <p:nvGrpSpPr>
          <p:cNvPr id="126" name="Group 38"/>
          <p:cNvGrpSpPr>
            <a:grpSpLocks/>
          </p:cNvGrpSpPr>
          <p:nvPr/>
        </p:nvGrpSpPr>
        <p:grpSpPr bwMode="auto">
          <a:xfrm>
            <a:off x="1945481" y="1236660"/>
            <a:ext cx="5626100" cy="3425825"/>
            <a:chOff x="1266" y="836"/>
            <a:chExt cx="3544" cy="2158"/>
          </a:xfrm>
        </p:grpSpPr>
        <p:pic>
          <p:nvPicPr>
            <p:cNvPr id="127" name="Picture 39" descr="WinFX__1125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66" y="995"/>
              <a:ext cx="356" cy="1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40" descr="WinFX__110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79" y="846"/>
              <a:ext cx="2431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41" descr="WinFX__112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564" y="1186"/>
              <a:ext cx="751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" name="Picture 42" descr="WinFX__112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855" y="1170"/>
              <a:ext cx="782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43" descr="WinFX__112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564" y="1396"/>
              <a:ext cx="751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44" descr="WinFX__112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215" y="1186"/>
              <a:ext cx="751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" name="Picture 45" descr="WinFX__112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215" y="1396"/>
              <a:ext cx="751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46" descr="WinFX__111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98" y="1590"/>
              <a:ext cx="1182" cy="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47" descr="WinFX__112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754" y="1868"/>
              <a:ext cx="873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48" descr="WinFX__112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754" y="2080"/>
              <a:ext cx="873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49" descr="WinFX__112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754" y="2292"/>
              <a:ext cx="873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50" descr="WinFX__112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754" y="2504"/>
              <a:ext cx="873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" name="Rectangle 21"/>
            <p:cNvSpPr>
              <a:spLocks noChangeArrowheads="1"/>
            </p:cNvSpPr>
            <p:nvPr/>
          </p:nvSpPr>
          <p:spPr bwMode="auto">
            <a:xfrm>
              <a:off x="2645" y="1279"/>
              <a:ext cx="60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Application Services</a:t>
              </a:r>
            </a:p>
          </p:txBody>
        </p:sp>
        <p:sp>
          <p:nvSpPr>
            <p:cNvPr id="140" name="Rectangle 22"/>
            <p:cNvSpPr>
              <a:spLocks noChangeArrowheads="1"/>
            </p:cNvSpPr>
            <p:nvPr/>
          </p:nvSpPr>
          <p:spPr bwMode="auto">
            <a:xfrm>
              <a:off x="2645" y="1489"/>
              <a:ext cx="60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Deployment Services</a:t>
              </a:r>
            </a:p>
          </p:txBody>
        </p:sp>
        <p:sp>
          <p:nvSpPr>
            <p:cNvPr id="141" name="Rectangle 25"/>
            <p:cNvSpPr>
              <a:spLocks noChangeArrowheads="1"/>
            </p:cNvSpPr>
            <p:nvPr/>
          </p:nvSpPr>
          <p:spPr bwMode="auto">
            <a:xfrm>
              <a:off x="3943" y="1351"/>
              <a:ext cx="600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Databinding</a:t>
              </a:r>
            </a:p>
          </p:txBody>
        </p:sp>
        <p:sp>
          <p:nvSpPr>
            <p:cNvPr id="142" name="Rectangle 26"/>
            <p:cNvSpPr>
              <a:spLocks noChangeArrowheads="1"/>
            </p:cNvSpPr>
            <p:nvPr/>
          </p:nvSpPr>
          <p:spPr bwMode="auto">
            <a:xfrm>
              <a:off x="2581" y="1094"/>
              <a:ext cx="1309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en-US" sz="800" b="1">
                  <a:cs typeface="Arial" charset="0"/>
                </a:rPr>
                <a:t>USER INTERFACE SERVICES</a:t>
              </a:r>
            </a:p>
          </p:txBody>
        </p:sp>
        <p:sp>
          <p:nvSpPr>
            <p:cNvPr id="143" name="Rectangle 15"/>
            <p:cNvSpPr>
              <a:spLocks noChangeArrowheads="1"/>
            </p:cNvSpPr>
            <p:nvPr/>
          </p:nvSpPr>
          <p:spPr bwMode="auto">
            <a:xfrm>
              <a:off x="3825" y="1955"/>
              <a:ext cx="725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cs typeface="Arial" charset="0"/>
                </a:rPr>
                <a:t>XAML</a:t>
              </a:r>
            </a:p>
          </p:txBody>
        </p:sp>
        <p:sp>
          <p:nvSpPr>
            <p:cNvPr id="144" name="Rectangle 16"/>
            <p:cNvSpPr>
              <a:spLocks noChangeArrowheads="1"/>
            </p:cNvSpPr>
            <p:nvPr/>
          </p:nvSpPr>
          <p:spPr bwMode="auto">
            <a:xfrm>
              <a:off x="3818" y="2163"/>
              <a:ext cx="72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Accessibility</a:t>
              </a:r>
            </a:p>
          </p:txBody>
        </p:sp>
        <p:sp>
          <p:nvSpPr>
            <p:cNvPr id="145" name="Rectangle 17"/>
            <p:cNvSpPr>
              <a:spLocks noChangeArrowheads="1"/>
            </p:cNvSpPr>
            <p:nvPr/>
          </p:nvSpPr>
          <p:spPr bwMode="auto">
            <a:xfrm>
              <a:off x="3825" y="2585"/>
              <a:ext cx="72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Property System</a:t>
              </a:r>
            </a:p>
          </p:txBody>
        </p:sp>
        <p:sp>
          <p:nvSpPr>
            <p:cNvPr id="146" name="Rectangle 18"/>
            <p:cNvSpPr>
              <a:spLocks noChangeArrowheads="1"/>
            </p:cNvSpPr>
            <p:nvPr/>
          </p:nvSpPr>
          <p:spPr bwMode="auto">
            <a:xfrm>
              <a:off x="3827" y="2377"/>
              <a:ext cx="72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Input &amp; Eventing</a:t>
              </a:r>
            </a:p>
          </p:txBody>
        </p:sp>
        <p:sp>
          <p:nvSpPr>
            <p:cNvPr id="147" name="Rectangle 28"/>
            <p:cNvSpPr>
              <a:spLocks noChangeArrowheads="1"/>
            </p:cNvSpPr>
            <p:nvPr/>
          </p:nvSpPr>
          <p:spPr bwMode="auto">
            <a:xfrm>
              <a:off x="3767" y="1785"/>
              <a:ext cx="699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en-US" sz="800" b="1">
                  <a:cs typeface="Arial" charset="0"/>
                </a:rPr>
                <a:t>BASE SERVICES</a:t>
              </a:r>
            </a:p>
          </p:txBody>
        </p:sp>
        <p:pic>
          <p:nvPicPr>
            <p:cNvPr id="148" name="Picture 60" descr="WinFX__110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498" y="836"/>
              <a:ext cx="1236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" name="Picture 61" descr="WinFX__1120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668" y="1407"/>
              <a:ext cx="895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" name="Picture 62" descr="WinFX__1120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668" y="1191"/>
              <a:ext cx="895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1" name="Rectangle 19"/>
            <p:cNvSpPr>
              <a:spLocks noChangeArrowheads="1"/>
            </p:cNvSpPr>
            <p:nvPr/>
          </p:nvSpPr>
          <p:spPr bwMode="auto">
            <a:xfrm>
              <a:off x="1697" y="1094"/>
              <a:ext cx="883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en-US" sz="800" b="1">
                  <a:cs typeface="Arial" charset="0"/>
                </a:rPr>
                <a:t>DOCUMENT SERVICES</a:t>
              </a:r>
            </a:p>
          </p:txBody>
        </p:sp>
        <p:sp>
          <p:nvSpPr>
            <p:cNvPr id="152" name="Rectangle 20"/>
            <p:cNvSpPr>
              <a:spLocks noChangeArrowheads="1"/>
            </p:cNvSpPr>
            <p:nvPr/>
          </p:nvSpPr>
          <p:spPr bwMode="auto">
            <a:xfrm>
              <a:off x="1760" y="1483"/>
              <a:ext cx="713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Packaging Services</a:t>
              </a:r>
            </a:p>
          </p:txBody>
        </p:sp>
        <p:sp>
          <p:nvSpPr>
            <p:cNvPr id="153" name="Rectangle 29"/>
            <p:cNvSpPr>
              <a:spLocks noChangeArrowheads="1"/>
            </p:cNvSpPr>
            <p:nvPr/>
          </p:nvSpPr>
          <p:spPr bwMode="auto">
            <a:xfrm>
              <a:off x="1760" y="1276"/>
              <a:ext cx="713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XPS Documents</a:t>
              </a:r>
            </a:p>
          </p:txBody>
        </p:sp>
        <p:pic>
          <p:nvPicPr>
            <p:cNvPr id="154" name="Picture 66" descr="WinFX__1106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497" y="1548"/>
              <a:ext cx="2432" cy="1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67" descr="WinFX__112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658" y="2248"/>
              <a:ext cx="209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Rectangle 14"/>
            <p:cNvSpPr>
              <a:spLocks noChangeArrowheads="1"/>
            </p:cNvSpPr>
            <p:nvPr/>
          </p:nvSpPr>
          <p:spPr bwMode="auto">
            <a:xfrm>
              <a:off x="1761" y="2377"/>
              <a:ext cx="1897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Animation</a:t>
              </a:r>
            </a:p>
          </p:txBody>
        </p:sp>
        <p:pic>
          <p:nvPicPr>
            <p:cNvPr id="157" name="Picture 69" descr="WinFX__1107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612" y="2455"/>
              <a:ext cx="2202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" name="Picture 70" descr="WinFX__110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156" y="2052"/>
              <a:ext cx="62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71" descr="WinFX__1110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2615" y="1844"/>
              <a:ext cx="683" cy="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0" name="Picture 72" descr="WinFX__110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156" y="1846"/>
              <a:ext cx="62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" name="Picture 73" descr="WinFX__110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69" y="2051"/>
              <a:ext cx="627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" name="Picture 74" descr="WinFX__110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68" y="1845"/>
              <a:ext cx="62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" name="Picture 75" descr="WinFX__110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131" y="2052"/>
              <a:ext cx="62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" name="Picture 76" descr="WinFX__110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132" y="1846"/>
              <a:ext cx="62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" name="Rectangle 6"/>
            <p:cNvSpPr>
              <a:spLocks noChangeArrowheads="1"/>
            </p:cNvSpPr>
            <p:nvPr/>
          </p:nvSpPr>
          <p:spPr bwMode="auto">
            <a:xfrm>
              <a:off x="2251" y="1955"/>
              <a:ext cx="436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2D</a:t>
              </a:r>
            </a:p>
          </p:txBody>
        </p:sp>
        <p:sp>
          <p:nvSpPr>
            <p:cNvPr id="166" name="Rectangle 7"/>
            <p:cNvSpPr>
              <a:spLocks noChangeArrowheads="1"/>
            </p:cNvSpPr>
            <p:nvPr/>
          </p:nvSpPr>
          <p:spPr bwMode="auto">
            <a:xfrm>
              <a:off x="2251" y="2163"/>
              <a:ext cx="436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3D</a:t>
              </a:r>
            </a:p>
          </p:txBody>
        </p:sp>
        <p:sp>
          <p:nvSpPr>
            <p:cNvPr id="167" name="Rectangle 8"/>
            <p:cNvSpPr>
              <a:spLocks noChangeArrowheads="1"/>
            </p:cNvSpPr>
            <p:nvPr/>
          </p:nvSpPr>
          <p:spPr bwMode="auto">
            <a:xfrm>
              <a:off x="3224" y="1955"/>
              <a:ext cx="44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Audio</a:t>
              </a:r>
            </a:p>
          </p:txBody>
        </p:sp>
        <p:sp>
          <p:nvSpPr>
            <p:cNvPr id="168" name="Rectangle 9"/>
            <p:cNvSpPr>
              <a:spLocks noChangeArrowheads="1"/>
            </p:cNvSpPr>
            <p:nvPr/>
          </p:nvSpPr>
          <p:spPr bwMode="auto">
            <a:xfrm>
              <a:off x="1761" y="1955"/>
              <a:ext cx="439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Imaging</a:t>
              </a:r>
            </a:p>
          </p:txBody>
        </p:sp>
        <p:sp>
          <p:nvSpPr>
            <p:cNvPr id="169" name="Rectangle 10"/>
            <p:cNvSpPr>
              <a:spLocks noChangeArrowheads="1"/>
            </p:cNvSpPr>
            <p:nvPr/>
          </p:nvSpPr>
          <p:spPr bwMode="auto">
            <a:xfrm>
              <a:off x="2740" y="2067"/>
              <a:ext cx="43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Text</a:t>
              </a:r>
            </a:p>
          </p:txBody>
        </p:sp>
        <p:sp>
          <p:nvSpPr>
            <p:cNvPr id="170" name="Rectangle 11"/>
            <p:cNvSpPr>
              <a:spLocks noChangeArrowheads="1"/>
            </p:cNvSpPr>
            <p:nvPr/>
          </p:nvSpPr>
          <p:spPr bwMode="auto">
            <a:xfrm>
              <a:off x="3224" y="2163"/>
              <a:ext cx="440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Video</a:t>
              </a:r>
            </a:p>
          </p:txBody>
        </p:sp>
        <p:sp>
          <p:nvSpPr>
            <p:cNvPr id="171" name="Rectangle 12"/>
            <p:cNvSpPr>
              <a:spLocks noChangeArrowheads="1"/>
            </p:cNvSpPr>
            <p:nvPr/>
          </p:nvSpPr>
          <p:spPr bwMode="auto">
            <a:xfrm>
              <a:off x="1761" y="2163"/>
              <a:ext cx="439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Effects</a:t>
              </a:r>
            </a:p>
          </p:txBody>
        </p:sp>
        <p:sp>
          <p:nvSpPr>
            <p:cNvPr id="172" name="Rectangle 13"/>
            <p:cNvSpPr>
              <a:spLocks noChangeArrowheads="1"/>
            </p:cNvSpPr>
            <p:nvPr/>
          </p:nvSpPr>
          <p:spPr bwMode="auto">
            <a:xfrm>
              <a:off x="1761" y="2585"/>
              <a:ext cx="1897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cs typeface="Arial" charset="0"/>
                </a:rPr>
                <a:t>Composition Engine</a:t>
              </a:r>
            </a:p>
          </p:txBody>
        </p:sp>
        <p:sp>
          <p:nvSpPr>
            <p:cNvPr id="173" name="Rectangle 27"/>
            <p:cNvSpPr>
              <a:spLocks noChangeArrowheads="1"/>
            </p:cNvSpPr>
            <p:nvPr/>
          </p:nvSpPr>
          <p:spPr bwMode="auto">
            <a:xfrm>
              <a:off x="1706" y="1785"/>
              <a:ext cx="1306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en-US" sz="800" b="1">
                  <a:cs typeface="Arial" charset="0"/>
                </a:rPr>
                <a:t>MEDIA INTEGRATION LAYER</a:t>
              </a:r>
            </a:p>
          </p:txBody>
        </p:sp>
        <p:sp>
          <p:nvSpPr>
            <p:cNvPr id="174" name="Rectangle 23"/>
            <p:cNvSpPr>
              <a:spLocks noChangeArrowheads="1"/>
            </p:cNvSpPr>
            <p:nvPr/>
          </p:nvSpPr>
          <p:spPr bwMode="auto">
            <a:xfrm>
              <a:off x="3283" y="1279"/>
              <a:ext cx="604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Controls</a:t>
              </a:r>
            </a:p>
          </p:txBody>
        </p:sp>
        <p:sp>
          <p:nvSpPr>
            <p:cNvPr id="175" name="Rectangle 24"/>
            <p:cNvSpPr>
              <a:spLocks noChangeArrowheads="1"/>
            </p:cNvSpPr>
            <p:nvPr/>
          </p:nvSpPr>
          <p:spPr bwMode="auto">
            <a:xfrm>
              <a:off x="3283" y="1489"/>
              <a:ext cx="604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800">
                  <a:solidFill>
                    <a:schemeClr val="bg1"/>
                  </a:solidFill>
                  <a:cs typeface="Arial" charset="0"/>
                </a:rPr>
                <a:t>Layout</a:t>
              </a:r>
            </a:p>
          </p:txBody>
        </p:sp>
        <p:sp>
          <p:nvSpPr>
            <p:cNvPr id="176" name="Rectangle 88"/>
            <p:cNvSpPr>
              <a:spLocks noChangeArrowheads="1"/>
            </p:cNvSpPr>
            <p:nvPr/>
          </p:nvSpPr>
          <p:spPr bwMode="auto">
            <a:xfrm rot="-5400000">
              <a:off x="832" y="1838"/>
              <a:ext cx="15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/>
              <a:r>
                <a:rPr lang="en-US" sz="1200"/>
                <a:t>Windows Presentation Foundation</a:t>
              </a:r>
            </a:p>
          </p:txBody>
        </p:sp>
        <p:sp>
          <p:nvSpPr>
            <p:cNvPr id="177" name="Rectangle 28"/>
            <p:cNvSpPr>
              <a:spLocks noChangeArrowheads="1"/>
            </p:cNvSpPr>
            <p:nvPr/>
          </p:nvSpPr>
          <p:spPr bwMode="auto">
            <a:xfrm rot="-5400000">
              <a:off x="765" y="1806"/>
              <a:ext cx="1347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1600" b="1">
                  <a:cs typeface="Arial" charset="0"/>
                </a:rPr>
                <a:t>XPS Viewer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934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3" descr="WinFX_WPF__1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213" y="1814513"/>
            <a:ext cx="187642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4" descr="WinFX_WPF__12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8" y="1814513"/>
            <a:ext cx="1865312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1038" y="4002088"/>
            <a:ext cx="7504112" cy="2493962"/>
            <a:chOff x="429" y="2713"/>
            <a:chExt cx="4727" cy="1571"/>
          </a:xfrm>
        </p:grpSpPr>
        <p:pic>
          <p:nvPicPr>
            <p:cNvPr id="68636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62" y="2713"/>
              <a:ext cx="994" cy="1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7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9" y="2730"/>
              <a:ext cx="1072" cy="1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8" name="Picture 8" descr="WinFX_WPF__12c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91" y="2826"/>
              <a:ext cx="558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9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02" y="2889"/>
              <a:ext cx="70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0" name="Picture 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37" y="2889"/>
              <a:ext cx="70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1" name="Picture 11" descr="WinFX_WPF__12c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35" y="2826"/>
              <a:ext cx="558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2" name="Picture 12" descr="WinFX_WPF__12c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70" y="2826"/>
              <a:ext cx="558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1038" y="4024313"/>
            <a:ext cx="7594600" cy="2466975"/>
            <a:chOff x="429" y="2535"/>
            <a:chExt cx="4784" cy="1554"/>
          </a:xfrm>
        </p:grpSpPr>
        <p:pic>
          <p:nvPicPr>
            <p:cNvPr id="68629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9" y="2535"/>
              <a:ext cx="1072" cy="1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0" name="Picture 15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944" y="2787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1" name="Picture 16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30" y="2787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2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41" y="2535"/>
              <a:ext cx="1072" cy="1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3" name="Picture 18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0800000">
              <a:off x="1524" y="2787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4" name="Picture 19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0800000">
              <a:off x="3345" y="2787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5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46" y="2667"/>
              <a:ext cx="992" cy="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41" name="Rectangle 2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839200" cy="609398"/>
          </a:xfrm>
        </p:spPr>
        <p:txBody>
          <a:bodyPr/>
          <a:lstStyle/>
          <a:p>
            <a:pPr eaLnBrk="1" hangingPunct="1">
              <a:defRPr/>
            </a:pPr>
            <a:r>
              <a:rPr lang="fr-FR" smtClean="0"/>
              <a:t>Designer - Développeur</a:t>
            </a:r>
            <a:endParaRPr lang="fr-FR"/>
          </a:p>
        </p:txBody>
      </p:sp>
      <p:sp>
        <p:nvSpPr>
          <p:cNvPr id="68616" name="Text Box 3"/>
          <p:cNvSpPr txBox="1">
            <a:spLocks noChangeArrowheads="1"/>
          </p:cNvSpPr>
          <p:nvPr/>
        </p:nvSpPr>
        <p:spPr bwMode="auto">
          <a:xfrm>
            <a:off x="5441950" y="-107950"/>
            <a:ext cx="10382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fr-FR" sz="2400">
              <a:latin typeface="Segoe Semibold" pitchFamily="34" charset="0"/>
            </a:endParaRPr>
          </a:p>
        </p:txBody>
      </p:sp>
      <p:sp>
        <p:nvSpPr>
          <p:cNvPr id="184344" name="Rectangle 24"/>
          <p:cNvSpPr>
            <a:spLocks noChangeArrowheads="1"/>
          </p:cNvSpPr>
          <p:nvPr/>
        </p:nvSpPr>
        <p:spPr bwMode="auto">
          <a:xfrm>
            <a:off x="2398713" y="1736725"/>
            <a:ext cx="4059237" cy="143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Font typeface="Wingdings 2" pitchFamily="18" charset="2"/>
              <a:buBlip>
                <a:blip r:embed="rId12"/>
              </a:buBlip>
            </a:pPr>
            <a:r>
              <a:rPr lang="fr-FR" smtClean="0">
                <a:solidFill>
                  <a:schemeClr val="bg2">
                    <a:lumMod val="75000"/>
                  </a:schemeClr>
                </a:solidFill>
              </a:rPr>
              <a:t>Microsoft Tools for Designers and Developers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Font typeface="Wingdings 2" pitchFamily="18" charset="2"/>
              <a:buBlip>
                <a:blip r:embed="rId12"/>
              </a:buBlip>
            </a:pPr>
            <a:r>
              <a:rPr lang="fr-FR" smtClean="0">
                <a:solidFill>
                  <a:schemeClr val="bg2">
                    <a:lumMod val="75000"/>
                  </a:schemeClr>
                </a:solidFill>
              </a:rPr>
              <a:t>Declarative Programmation: XAML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Font typeface="Wingdings 2" pitchFamily="18" charset="2"/>
              <a:buBlip>
                <a:blip r:embed="rId12"/>
              </a:buBlip>
            </a:pPr>
            <a:r>
              <a:rPr lang="fr-FR" smtClean="0">
                <a:solidFill>
                  <a:schemeClr val="bg2">
                    <a:lumMod val="75000"/>
                  </a:schemeClr>
                </a:solidFill>
              </a:rPr>
              <a:t>Tiers Tools: Aurora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Mobiform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, ZAM 3D - </a:t>
            </a:r>
            <a:r>
              <a:rPr lang="fr-FR">
                <a:solidFill>
                  <a:schemeClr val="bg2">
                    <a:lumMod val="75000"/>
                  </a:schemeClr>
                </a:solidFill>
              </a:rPr>
              <a:t>Electric </a:t>
            </a:r>
            <a:r>
              <a:rPr lang="fr-FR" smtClean="0">
                <a:solidFill>
                  <a:schemeClr val="bg2">
                    <a:lumMod val="75000"/>
                  </a:schemeClr>
                </a:solidFill>
              </a:rPr>
              <a:t>Rain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4347" name="Picture 27" descr="WinFX_WPF__12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3567112" y="211364"/>
            <a:ext cx="17938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419350" y="4237038"/>
            <a:ext cx="4140200" cy="1533525"/>
            <a:chOff x="1524" y="3675"/>
            <a:chExt cx="2608" cy="966"/>
          </a:xfrm>
        </p:grpSpPr>
        <p:pic>
          <p:nvPicPr>
            <p:cNvPr id="68624" name="Picture 30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944" y="3795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5" name="Picture 31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30" y="3795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6" name="Picture 32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0800000">
              <a:off x="1524" y="3795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7" name="Picture 33" descr="WinFX_WPF__12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0800000">
              <a:off x="3345" y="3795"/>
              <a:ext cx="402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8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46" y="3675"/>
              <a:ext cx="992" cy="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43" name="Rectangle 23"/>
          <p:cNvSpPr>
            <a:spLocks noChangeArrowheads="1"/>
          </p:cNvSpPr>
          <p:nvPr/>
        </p:nvSpPr>
        <p:spPr bwMode="auto">
          <a:xfrm>
            <a:off x="2163763" y="2276475"/>
            <a:ext cx="3889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 algn="ctr">
              <a:lnSpc>
                <a:spcPct val="120000"/>
              </a:lnSpc>
              <a:defRPr/>
            </a:pPr>
            <a:r>
              <a:rPr lang="fr-FR" sz="2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Designers and developers</a:t>
            </a:r>
            <a:br>
              <a:rPr lang="fr-FR" sz="2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fr-FR" sz="2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collaborations</a:t>
            </a:r>
            <a:endParaRPr lang="fr-FR" sz="20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84348" name="Picture 28" descr="WinFX_WPF__12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10338" y="4159250"/>
            <a:ext cx="17938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 43"/>
          <p:cNvGrpSpPr/>
          <p:nvPr/>
        </p:nvGrpSpPr>
        <p:grpSpPr>
          <a:xfrm>
            <a:off x="942923" y="4135801"/>
            <a:ext cx="2648201" cy="2722199"/>
            <a:chOff x="-2903359" y="4708283"/>
            <a:chExt cx="2648201" cy="2722199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invGray">
            <a:xfrm>
              <a:off x="-2815771" y="4708283"/>
              <a:ext cx="1952443" cy="2149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Expression" descr="Expression-Studio_bL"/>
            <p:cNvPicPr preferRelativeResize="0">
              <a:picLocks noChangeAspect="1" noChangeArrowheads="1"/>
            </p:cNvPicPr>
            <p:nvPr/>
          </p:nvPicPr>
          <p:blipFill>
            <a:blip r:embed="rId16">
              <a:lum bright="100000" contrast="100000"/>
            </a:blip>
            <a:srcRect/>
            <a:stretch>
              <a:fillRect/>
            </a:stretch>
          </p:blipFill>
          <p:spPr bwMode="invGray">
            <a:xfrm>
              <a:off x="-2903359" y="6858000"/>
              <a:ext cx="2648201" cy="572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" dist="38100" dir="2700000" sx="98000" sy="98000" algn="tl" rotWithShape="0">
                <a:prstClr val="black">
                  <a:alpha val="56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32479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18 4.9711E-6 L 4.44444E-6 4.97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68 -2.31214E-6 L -5.55556E-7 -2.31214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18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35 -6.35838E-7 L -0.02535 -6.35838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25 -1.90751E-6 L 0 -1.90751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Effect transition="out" filter="circle(in)">
                                      <p:cBhvr>
                                        <p:cTn id="53" dur="500"/>
                                        <p:tgtEl>
                                          <p:spTgt spid="18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75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75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75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4" grpId="0" build="p" advAuto="0"/>
      <p:bldP spid="184343" grpId="0"/>
      <p:bldP spid="1843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Freeform 2"/>
          <p:cNvSpPr>
            <a:spLocks/>
          </p:cNvSpPr>
          <p:nvPr/>
        </p:nvSpPr>
        <p:spPr bwMode="hidden">
          <a:xfrm flipH="1">
            <a:off x="200025" y="4195763"/>
            <a:ext cx="2917825" cy="1231900"/>
          </a:xfrm>
          <a:custGeom>
            <a:avLst/>
            <a:gdLst/>
            <a:ahLst/>
            <a:cxnLst>
              <a:cxn ang="0">
                <a:pos x="18" y="686"/>
              </a:cxn>
              <a:cxn ang="0">
                <a:pos x="4279" y="0"/>
              </a:cxn>
              <a:cxn ang="0">
                <a:pos x="5293" y="18"/>
              </a:cxn>
              <a:cxn ang="0">
                <a:pos x="5412" y="786"/>
              </a:cxn>
              <a:cxn ang="0">
                <a:pos x="0" y="786"/>
              </a:cxn>
              <a:cxn ang="0">
                <a:pos x="18" y="686"/>
              </a:cxn>
            </a:cxnLst>
            <a:rect l="0" t="0" r="r" b="b"/>
            <a:pathLst>
              <a:path w="5412" h="786">
                <a:moveTo>
                  <a:pt x="18" y="686"/>
                </a:moveTo>
                <a:lnTo>
                  <a:pt x="4279" y="0"/>
                </a:lnTo>
                <a:lnTo>
                  <a:pt x="5293" y="18"/>
                </a:lnTo>
                <a:lnTo>
                  <a:pt x="5412" y="786"/>
                </a:lnTo>
                <a:lnTo>
                  <a:pt x="0" y="786"/>
                </a:lnTo>
                <a:lnTo>
                  <a:pt x="18" y="686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73000"/>
                </a:schemeClr>
              </a:gs>
              <a:gs pos="100000">
                <a:schemeClr val="hlink">
                  <a:gamma/>
                  <a:tint val="48627"/>
                  <a:invGamma/>
                  <a:alpha val="0"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XAML: Declarative Programming for Windows</a:t>
            </a:r>
            <a:endParaRPr lang="en-US" dirty="0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378425"/>
            <a:ext cx="8388350" cy="23637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Markup for Windows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Build applications in simple declarative statements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be used for any CLR object </a:t>
            </a:r>
            <a:r>
              <a:rPr lang="en-US" dirty="0" smtClean="0"/>
              <a:t>hierarchy (not just WPF)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2400" dirty="0"/>
              <a:t>Code and content are separate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Streamline collaboration between designers and developers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Easy for tools to consume and generate</a:t>
            </a:r>
          </a:p>
        </p:txBody>
      </p:sp>
      <p:sp>
        <p:nvSpPr>
          <p:cNvPr id="184329" name="Freeform 9"/>
          <p:cNvSpPr>
            <a:spLocks/>
          </p:cNvSpPr>
          <p:nvPr/>
        </p:nvSpPr>
        <p:spPr bwMode="hidden">
          <a:xfrm flipH="1">
            <a:off x="171450" y="4121150"/>
            <a:ext cx="8591550" cy="1247775"/>
          </a:xfrm>
          <a:custGeom>
            <a:avLst/>
            <a:gdLst/>
            <a:ahLst/>
            <a:cxnLst>
              <a:cxn ang="0">
                <a:pos x="18" y="686"/>
              </a:cxn>
              <a:cxn ang="0">
                <a:pos x="4279" y="0"/>
              </a:cxn>
              <a:cxn ang="0">
                <a:pos x="5293" y="18"/>
              </a:cxn>
              <a:cxn ang="0">
                <a:pos x="5412" y="786"/>
              </a:cxn>
              <a:cxn ang="0">
                <a:pos x="0" y="786"/>
              </a:cxn>
              <a:cxn ang="0">
                <a:pos x="18" y="686"/>
              </a:cxn>
            </a:cxnLst>
            <a:rect l="0" t="0" r="r" b="b"/>
            <a:pathLst>
              <a:path w="5412" h="786">
                <a:moveTo>
                  <a:pt x="18" y="686"/>
                </a:moveTo>
                <a:lnTo>
                  <a:pt x="4279" y="0"/>
                </a:lnTo>
                <a:lnTo>
                  <a:pt x="5293" y="18"/>
                </a:lnTo>
                <a:lnTo>
                  <a:pt x="5412" y="786"/>
                </a:lnTo>
                <a:lnTo>
                  <a:pt x="0" y="786"/>
                </a:lnTo>
                <a:lnTo>
                  <a:pt x="18" y="686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73000"/>
                </a:schemeClr>
              </a:gs>
              <a:gs pos="100000">
                <a:schemeClr val="hlink">
                  <a:gamma/>
                  <a:tint val="48627"/>
                  <a:invGamma/>
                  <a:alpha val="0"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39700" y="4803777"/>
            <a:ext cx="2868613" cy="2054225"/>
            <a:chOff x="88" y="3026"/>
            <a:chExt cx="1807" cy="1294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88" y="3219"/>
              <a:ext cx="1807" cy="1101"/>
              <a:chOff x="88" y="3219"/>
              <a:chExt cx="1807" cy="1101"/>
            </a:xfrm>
          </p:grpSpPr>
          <p:pic>
            <p:nvPicPr>
              <p:cNvPr id="184339" name="Picture 19" descr="screen"/>
              <p:cNvPicPr>
                <a:picLocks noChangeAspect="1" noChangeArrowheads="1"/>
              </p:cNvPicPr>
              <p:nvPr/>
            </p:nvPicPr>
            <p:blipFill>
              <a:blip r:embed="rId3"/>
              <a:srcRect b="28320"/>
              <a:stretch>
                <a:fillRect/>
              </a:stretch>
            </p:blipFill>
            <p:spPr bwMode="blackGray">
              <a:xfrm>
                <a:off x="88" y="3219"/>
                <a:ext cx="1807" cy="1101"/>
              </a:xfrm>
              <a:prstGeom prst="rect">
                <a:avLst/>
              </a:prstGeom>
              <a:noFill/>
            </p:spPr>
          </p:pic>
          <p:sp>
            <p:nvSpPr>
              <p:cNvPr id="184340" name="Rectangle 20"/>
              <p:cNvSpPr>
                <a:spLocks noChangeArrowheads="1"/>
              </p:cNvSpPr>
              <p:nvPr/>
            </p:nvSpPr>
            <p:spPr bwMode="blackGray">
              <a:xfrm>
                <a:off x="216" y="3474"/>
                <a:ext cx="1669" cy="73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BE" sz="1400">
                    <a:solidFill>
                      <a:srgbClr val="0000FF"/>
                    </a:solidFill>
                    <a:latin typeface="Consolas"/>
                  </a:rPr>
                  <a:t>&lt;</a:t>
                </a:r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Button</a:t>
                </a:r>
                <a:r>
                  <a:rPr lang="fr-BE" sz="1400">
                    <a:solidFill>
                      <a:srgbClr val="FF0000"/>
                    </a:solidFill>
                    <a:latin typeface="Consolas"/>
                  </a:rPr>
                  <a:t> Width</a:t>
                </a:r>
                <a:r>
                  <a:rPr lang="fr-BE" sz="1400">
                    <a:solidFill>
                      <a:srgbClr val="0000FF"/>
                    </a:solidFill>
                    <a:latin typeface="Consolas"/>
                  </a:rPr>
                  <a:t>="100"&gt;</a:t>
                </a:r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OK</a:t>
                </a:r>
                <a:endParaRPr lang="fr-BE" sz="1400">
                  <a:solidFill>
                    <a:prstClr val="black"/>
                  </a:solidFill>
                  <a:latin typeface="Consolas"/>
                </a:endParaRPr>
              </a:p>
              <a:p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    </a:t>
                </a:r>
                <a:r>
                  <a:rPr lang="fr-BE" sz="1400">
                    <a:solidFill>
                      <a:srgbClr val="0000FF"/>
                    </a:solidFill>
                    <a:latin typeface="Consolas"/>
                  </a:rPr>
                  <a:t>&lt;</a:t>
                </a:r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Button.Background</a:t>
                </a:r>
                <a:r>
                  <a:rPr lang="fr-BE" sz="1400">
                    <a:solidFill>
                      <a:srgbClr val="0000FF"/>
                    </a:solidFill>
                    <a:latin typeface="Consolas"/>
                  </a:rPr>
                  <a:t>&gt;</a:t>
                </a:r>
                <a:endParaRPr lang="fr-BE" sz="1400">
                  <a:solidFill>
                    <a:prstClr val="black"/>
                  </a:solidFill>
                  <a:latin typeface="Consolas"/>
                </a:endParaRPr>
              </a:p>
              <a:p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        LightBlue</a:t>
                </a:r>
                <a:endParaRPr lang="fr-BE" sz="1400">
                  <a:solidFill>
                    <a:prstClr val="black"/>
                  </a:solidFill>
                  <a:latin typeface="Consolas"/>
                </a:endParaRPr>
              </a:p>
              <a:p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    </a:t>
                </a:r>
                <a:r>
                  <a:rPr lang="fr-BE" sz="1400">
                    <a:solidFill>
                      <a:srgbClr val="0000FF"/>
                    </a:solidFill>
                    <a:latin typeface="Consolas"/>
                  </a:rPr>
                  <a:t>&lt;/</a:t>
                </a:r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Button.Background</a:t>
                </a:r>
                <a:r>
                  <a:rPr lang="fr-BE" sz="1400">
                    <a:solidFill>
                      <a:srgbClr val="0000FF"/>
                    </a:solidFill>
                    <a:latin typeface="Consolas"/>
                  </a:rPr>
                  <a:t>&gt;</a:t>
                </a:r>
                <a:endParaRPr lang="fr-BE" sz="1400">
                  <a:solidFill>
                    <a:prstClr val="black"/>
                  </a:solidFill>
                  <a:latin typeface="Consolas"/>
                </a:endParaRPr>
              </a:p>
              <a:p>
                <a:r>
                  <a:rPr lang="fr-BE" sz="1400">
                    <a:solidFill>
                      <a:srgbClr val="0000FF"/>
                    </a:solidFill>
                    <a:latin typeface="Consolas"/>
                  </a:rPr>
                  <a:t>&lt;/</a:t>
                </a:r>
                <a:r>
                  <a:rPr lang="fr-BE" sz="1400">
                    <a:solidFill>
                      <a:srgbClr val="A31515"/>
                    </a:solidFill>
                    <a:latin typeface="Consolas"/>
                  </a:rPr>
                  <a:t>Button</a:t>
                </a:r>
                <a:r>
                  <a:rPr lang="fr-BE" sz="1400" smtClean="0">
                    <a:solidFill>
                      <a:srgbClr val="0000FF"/>
                    </a:solidFill>
                    <a:latin typeface="Consolas"/>
                  </a:rPr>
                  <a:t>&gt;</a:t>
                </a:r>
                <a:endParaRPr lang="fr-BE" sz="1400">
                  <a:solidFill>
                    <a:prstClr val="black"/>
                  </a:solidFill>
                  <a:latin typeface="Consolas"/>
                </a:endParaRPr>
              </a:p>
            </p:txBody>
          </p:sp>
        </p:grpSp>
        <p:pic>
          <p:nvPicPr>
            <p:cNvPr id="184341" name="Picture 21" descr="XAM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blackGray">
            <a:xfrm>
              <a:off x="142" y="3026"/>
              <a:ext cx="1016" cy="316"/>
            </a:xfrm>
            <a:prstGeom prst="rect">
              <a:avLst/>
            </a:prstGeom>
            <a:noFill/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108325" y="4819650"/>
            <a:ext cx="2903538" cy="2038350"/>
            <a:chOff x="1958" y="3036"/>
            <a:chExt cx="1829" cy="1284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1958" y="3219"/>
              <a:ext cx="1829" cy="1101"/>
              <a:chOff x="1958" y="3219"/>
              <a:chExt cx="1829" cy="1101"/>
            </a:xfrm>
          </p:grpSpPr>
          <p:pic>
            <p:nvPicPr>
              <p:cNvPr id="184334" name="Picture 14" descr="screen"/>
              <p:cNvPicPr>
                <a:picLocks noChangeAspect="1" noChangeArrowheads="1"/>
              </p:cNvPicPr>
              <p:nvPr/>
            </p:nvPicPr>
            <p:blipFill>
              <a:blip r:embed="rId3"/>
              <a:srcRect b="28320"/>
              <a:stretch>
                <a:fillRect/>
              </a:stretch>
            </p:blipFill>
            <p:spPr bwMode="blackGray">
              <a:xfrm>
                <a:off x="1958" y="3219"/>
                <a:ext cx="1807" cy="1101"/>
              </a:xfrm>
              <a:prstGeom prst="rect">
                <a:avLst/>
              </a:prstGeom>
              <a:noFill/>
            </p:spPr>
          </p:pic>
          <p:sp>
            <p:nvSpPr>
              <p:cNvPr id="184335" name="Rectangle 15"/>
              <p:cNvSpPr>
                <a:spLocks noChangeArrowheads="1"/>
              </p:cNvSpPr>
              <p:nvPr/>
            </p:nvSpPr>
            <p:spPr bwMode="blackGray">
              <a:xfrm>
                <a:off x="1990" y="3474"/>
                <a:ext cx="1797" cy="75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BE" sz="1200">
                    <a:solidFill>
                      <a:srgbClr val="2B91AF"/>
                    </a:solidFill>
                    <a:latin typeface="Consolas"/>
                  </a:rPr>
                  <a:t>Button</a:t>
                </a:r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 b1 = </a:t>
                </a:r>
                <a:r>
                  <a:rPr lang="fr-BE" sz="1200">
                    <a:solidFill>
                      <a:srgbClr val="0000FF"/>
                    </a:solidFill>
                    <a:latin typeface="Consolas"/>
                  </a:rPr>
                  <a:t>new</a:t>
                </a:r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 </a:t>
                </a:r>
                <a:r>
                  <a:rPr lang="fr-BE" sz="1200">
                    <a:solidFill>
                      <a:srgbClr val="2B91AF"/>
                    </a:solidFill>
                    <a:latin typeface="Consolas"/>
                  </a:rPr>
                  <a:t>Button</a:t>
                </a:r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();</a:t>
                </a:r>
              </a:p>
              <a:p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b1.Content = </a:t>
                </a:r>
                <a:r>
                  <a:rPr lang="fr-BE" sz="1200">
                    <a:solidFill>
                      <a:srgbClr val="A31515"/>
                    </a:solidFill>
                    <a:latin typeface="Consolas"/>
                  </a:rPr>
                  <a:t>"OK"</a:t>
                </a:r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;</a:t>
                </a:r>
              </a:p>
              <a:p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b1.Background = </a:t>
                </a:r>
                <a:r>
                  <a:rPr lang="fr-BE" sz="1200">
                    <a:solidFill>
                      <a:srgbClr val="0000FF"/>
                    </a:solidFill>
                    <a:latin typeface="Consolas"/>
                  </a:rPr>
                  <a:t>new</a:t>
                </a:r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 </a:t>
                </a:r>
                <a:endParaRPr lang="fr-BE" sz="1200" smtClean="0">
                  <a:solidFill>
                    <a:prstClr val="black"/>
                  </a:solidFill>
                  <a:latin typeface="Consolas"/>
                </a:endParaRPr>
              </a:p>
              <a:p>
                <a:r>
                  <a:rPr lang="fr-BE" sz="1200" smtClean="0">
                    <a:solidFill>
                      <a:prstClr val="black"/>
                    </a:solidFill>
                    <a:latin typeface="Consolas"/>
                  </a:rPr>
                  <a:t>             </a:t>
                </a:r>
                <a:r>
                  <a:rPr lang="fr-BE" sz="1200" smtClean="0">
                    <a:solidFill>
                      <a:srgbClr val="2B91AF"/>
                    </a:solidFill>
                    <a:latin typeface="Consolas"/>
                  </a:rPr>
                  <a:t>SolidColorBrush</a:t>
                </a:r>
                <a:r>
                  <a:rPr lang="fr-BE" sz="1200" smtClean="0">
                    <a:solidFill>
                      <a:prstClr val="black"/>
                    </a:solidFill>
                    <a:latin typeface="Consolas"/>
                  </a:rPr>
                  <a:t>(</a:t>
                </a:r>
              </a:p>
              <a:p>
                <a:r>
                  <a:rPr lang="fr-BE" sz="1200" smtClean="0">
                    <a:solidFill>
                      <a:srgbClr val="2B91AF"/>
                    </a:solidFill>
                    <a:latin typeface="Consolas"/>
                  </a:rPr>
                  <a:t>             Colors</a:t>
                </a:r>
                <a:r>
                  <a:rPr lang="fr-BE" sz="1200" smtClean="0">
                    <a:solidFill>
                      <a:prstClr val="black"/>
                    </a:solidFill>
                    <a:latin typeface="Consolas"/>
                  </a:rPr>
                  <a:t>.LightBlue</a:t>
                </a:r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);</a:t>
                </a:r>
              </a:p>
              <a:p>
                <a:r>
                  <a:rPr lang="fr-BE" sz="1200">
                    <a:solidFill>
                      <a:prstClr val="black"/>
                    </a:solidFill>
                    <a:latin typeface="Consolas"/>
                  </a:rPr>
                  <a:t>b1.Width = 100</a:t>
                </a:r>
                <a:r>
                  <a:rPr lang="fr-BE" sz="1200" smtClean="0">
                    <a:solidFill>
                      <a:prstClr val="black"/>
                    </a:solidFill>
                    <a:latin typeface="Consolas"/>
                  </a:rPr>
                  <a:t>;</a:t>
                </a:r>
                <a:endParaRPr lang="fr-BE" sz="1200">
                  <a:solidFill>
                    <a:prstClr val="black"/>
                  </a:solidFill>
                  <a:latin typeface="Consolas"/>
                </a:endParaRPr>
              </a:p>
            </p:txBody>
          </p:sp>
        </p:grpSp>
        <p:pic>
          <p:nvPicPr>
            <p:cNvPr id="184336" name="Picture 16" descr="C#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blackGray">
            <a:xfrm>
              <a:off x="2035" y="3036"/>
              <a:ext cx="474" cy="316"/>
            </a:xfrm>
            <a:prstGeom prst="rect">
              <a:avLst/>
            </a:prstGeom>
            <a:noFill/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103938" y="4819650"/>
            <a:ext cx="2928937" cy="2038350"/>
            <a:chOff x="3845" y="3036"/>
            <a:chExt cx="1845" cy="1284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3845" y="3219"/>
              <a:ext cx="1845" cy="1101"/>
              <a:chOff x="3845" y="3219"/>
              <a:chExt cx="1845" cy="1101"/>
            </a:xfrm>
          </p:grpSpPr>
          <p:pic>
            <p:nvPicPr>
              <p:cNvPr id="184344" name="Picture 24" descr="screen"/>
              <p:cNvPicPr>
                <a:picLocks noChangeAspect="1" noChangeArrowheads="1"/>
              </p:cNvPicPr>
              <p:nvPr/>
            </p:nvPicPr>
            <p:blipFill>
              <a:blip r:embed="rId3"/>
              <a:srcRect b="28320"/>
              <a:stretch>
                <a:fillRect/>
              </a:stretch>
            </p:blipFill>
            <p:spPr bwMode="blackGray">
              <a:xfrm>
                <a:off x="3845" y="3219"/>
                <a:ext cx="1807" cy="1101"/>
              </a:xfrm>
              <a:prstGeom prst="rect">
                <a:avLst/>
              </a:prstGeom>
              <a:noFill/>
            </p:spPr>
          </p:pic>
          <p:sp>
            <p:nvSpPr>
              <p:cNvPr id="184345" name="Rectangle 25"/>
              <p:cNvSpPr>
                <a:spLocks noChangeArrowheads="1"/>
              </p:cNvSpPr>
              <p:nvPr/>
            </p:nvSpPr>
            <p:spPr bwMode="blackGray">
              <a:xfrm>
                <a:off x="3884" y="3474"/>
                <a:ext cx="1806" cy="75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200" dirty="0">
                    <a:solidFill>
                      <a:srgbClr val="2B91AF"/>
                    </a:solidFill>
                    <a:latin typeface="Consolas"/>
                  </a:rPr>
                  <a:t>Dim</a:t>
                </a:r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 b1 As </a:t>
                </a:r>
                <a:r>
                  <a:rPr lang="en-US" sz="1200" dirty="0">
                    <a:solidFill>
                      <a:srgbClr val="0000FF"/>
                    </a:solidFill>
                    <a:latin typeface="Consolas"/>
                  </a:rPr>
                  <a:t>New</a:t>
                </a:r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 </a:t>
                </a:r>
                <a:r>
                  <a:rPr lang="en-US" sz="1200" dirty="0">
                    <a:solidFill>
                      <a:srgbClr val="2B91AF"/>
                    </a:solidFill>
                    <a:latin typeface="Consolas"/>
                  </a:rPr>
                  <a:t>Button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b1.Content = </a:t>
                </a:r>
                <a:r>
                  <a:rPr lang="en-US" sz="1200" dirty="0">
                    <a:solidFill>
                      <a:srgbClr val="A31515"/>
                    </a:solidFill>
                    <a:latin typeface="Consolas"/>
                  </a:rPr>
                  <a:t>"OK"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b1.Background = </a:t>
                </a:r>
                <a:r>
                  <a:rPr lang="en-US" sz="1200" dirty="0">
                    <a:solidFill>
                      <a:srgbClr val="0000FF"/>
                    </a:solidFill>
                    <a:latin typeface="Consolas"/>
                  </a:rPr>
                  <a:t>New</a:t>
                </a:r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 _</a:t>
                </a:r>
                <a:b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</a:br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    </a:t>
                </a:r>
                <a:r>
                  <a:rPr lang="en-US" sz="1200" dirty="0">
                    <a:solidFill>
                      <a:srgbClr val="2B91AF"/>
                    </a:solidFill>
                    <a:latin typeface="Consolas"/>
                  </a:rPr>
                  <a:t>SolidColorBrush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onsolas" pitchFamily="49" charset="0"/>
                  </a:rPr>
                  <a:t> _</a:t>
                </a:r>
                <a:br>
                  <a:rPr lang="en-US" sz="1200" dirty="0" smtClean="0">
                    <a:solidFill>
                      <a:schemeClr val="bg1"/>
                    </a:solidFill>
                    <a:latin typeface="Consolas" pitchFamily="49" charset="0"/>
                  </a:rPr>
                </a:br>
                <a:r>
                  <a:rPr lang="en-US" sz="1200" dirty="0" smtClean="0">
                    <a:solidFill>
                      <a:schemeClr val="bg1"/>
                    </a:solidFill>
                    <a:latin typeface="Consolas" pitchFamily="49" charset="0"/>
                  </a:rPr>
                  <a:t>      (</a:t>
                </a:r>
                <a:r>
                  <a:rPr lang="en-US" sz="1200" dirty="0">
                    <a:solidFill>
                      <a:srgbClr val="2B91AF"/>
                    </a:solidFill>
                    <a:latin typeface="Consolas"/>
                  </a:rPr>
                  <a:t>Colors</a:t>
                </a:r>
                <a:r>
                  <a:rPr lang="en-US" sz="1200" dirty="0">
                    <a:solidFill>
                      <a:schemeClr val="bg1"/>
                    </a:solidFill>
                    <a:latin typeface="Consolas"/>
                  </a:rPr>
                  <a:t>.LightBlue</a:t>
                </a:r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)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latin typeface="Consolas" pitchFamily="49" charset="0"/>
                  </a:rPr>
                  <a:t>b1.Width = 100</a:t>
                </a:r>
              </a:p>
            </p:txBody>
          </p:sp>
        </p:grpSp>
        <p:pic>
          <p:nvPicPr>
            <p:cNvPr id="184346" name="Picture 26" descr="VB_Ne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blackGray">
            <a:xfrm>
              <a:off x="3875" y="3036"/>
              <a:ext cx="1152" cy="323"/>
            </a:xfrm>
            <a:prstGeom prst="rect">
              <a:avLst/>
            </a:prstGeom>
            <a:noFill/>
          </p:spPr>
        </p:pic>
      </p:grpSp>
      <p:pic>
        <p:nvPicPr>
          <p:cNvPr id="184330" name="Picture 10" descr="ok butt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63" y="3748088"/>
            <a:ext cx="2163762" cy="10112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nimBg="1"/>
      <p:bldP spid="184324" grpId="0" build="allAtOnce"/>
      <p:bldP spid="1843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6" name="Rectangle 1904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150" y="1573213"/>
            <a:ext cx="2220913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Shape 19046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/>
            <a:r>
              <a:rPr lang="en-US" dirty="0" smtClean="0"/>
              <a:t>Controls, Templates, Styles &amp; Resources, Layouts, Animation</a:t>
            </a:r>
          </a:p>
        </p:txBody>
      </p:sp>
      <p:sp>
        <p:nvSpPr>
          <p:cNvPr id="190468" name="TextBox 190467"/>
          <p:cNvSpPr txBox="1">
            <a:spLocks noChangeArrowheads="1"/>
          </p:cNvSpPr>
          <p:nvPr/>
        </p:nvSpPr>
        <p:spPr bwMode="auto">
          <a:xfrm>
            <a:off x="5351463" y="1716088"/>
            <a:ext cx="3725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Animation, Triggers, Timelines</a:t>
            </a:r>
          </a:p>
        </p:txBody>
      </p:sp>
      <p:sp>
        <p:nvSpPr>
          <p:cNvPr id="190470" name="TextBox 190469"/>
          <p:cNvSpPr txBox="1">
            <a:spLocks noChangeArrowheads="1"/>
          </p:cNvSpPr>
          <p:nvPr/>
        </p:nvSpPr>
        <p:spPr bwMode="auto">
          <a:xfrm>
            <a:off x="598488" y="3761925"/>
            <a:ext cx="29051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eaLnBrk="1" hangingPunct="1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UI Services</a:t>
            </a:r>
          </a:p>
          <a:p>
            <a:pPr marL="231775" indent="-231775"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Templates</a:t>
            </a:r>
          </a:p>
          <a:p>
            <a:pPr marL="231775" indent="-231775" eaLnBrk="1" hangingPunct="1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Layout </a:t>
            </a:r>
          </a:p>
          <a:p>
            <a:pPr marL="231775" indent="-231775" eaLnBrk="1" hangingPunct="1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Controls Library</a:t>
            </a:r>
          </a:p>
          <a:p>
            <a:pPr marL="231775" indent="-231775" eaLnBrk="1" hangingPunct="1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Styles and Resources</a:t>
            </a:r>
          </a:p>
          <a:p>
            <a:pPr marL="231775" indent="-231775" eaLnBrk="1" hangingPunct="1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Annotation</a:t>
            </a:r>
          </a:p>
        </p:txBody>
      </p:sp>
      <p:pic>
        <p:nvPicPr>
          <p:cNvPr id="190471" name="Rectangle 1904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6088" y="2054225"/>
            <a:ext cx="8032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-176213" y="1582738"/>
            <a:ext cx="2212976" cy="1781175"/>
            <a:chOff x="-176213" y="1582738"/>
            <a:chExt cx="2212976" cy="1781175"/>
          </a:xfrm>
        </p:grpSpPr>
        <p:pic>
          <p:nvPicPr>
            <p:cNvPr id="16393" name="Rectangle 19047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76213" y="1582738"/>
              <a:ext cx="2212976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Rectangle 190473"/>
            <p:cNvSpPr>
              <a:spLocks noChangeArrowheads="1"/>
            </p:cNvSpPr>
            <p:nvPr/>
          </p:nvSpPr>
          <p:spPr bwMode="auto">
            <a:xfrm>
              <a:off x="441325" y="2378076"/>
              <a:ext cx="120491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i="1" dirty="0" err="1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Templated</a:t>
              </a:r>
              <a:r>
                <a:rPr lang="en-US" sz="1400" b="1" i="1" dirty="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1400" b="1" i="1" dirty="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Button</a:t>
              </a:r>
            </a:p>
          </p:txBody>
        </p:sp>
      </p:grpSp>
      <p:pic>
        <p:nvPicPr>
          <p:cNvPr id="13" name="Picture 14" descr="scree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b="28320"/>
          <a:stretch>
            <a:fillRect/>
          </a:stretch>
        </p:blipFill>
        <p:spPr bwMode="blackGray">
          <a:xfrm>
            <a:off x="3959225" y="2901296"/>
            <a:ext cx="5184775" cy="3956704"/>
          </a:xfrm>
          <a:prstGeom prst="rect">
            <a:avLst/>
          </a:prstGeom>
          <a:noFill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89425" y="3225800"/>
            <a:ext cx="4625975" cy="3467099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StackPanel.Triggers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A31515"/>
                </a:solidFill>
                <a:latin typeface="Consolas"/>
              </a:rPr>
              <a:t>   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EventTrigger</a:t>
            </a:r>
            <a:r>
              <a:rPr lang="fr-BE" sz="1400">
                <a:solidFill>
                  <a:srgbClr val="FF0000"/>
                </a:solidFill>
                <a:latin typeface="Consolas"/>
              </a:rPr>
              <a:t> RoutedEvent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="Button.Click"&gt;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A31515"/>
                </a:solidFill>
                <a:latin typeface="Consolas"/>
              </a:rPr>
              <a:t>     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EventTrigger.Actions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A31515"/>
                </a:solidFill>
                <a:latin typeface="Consolas"/>
              </a:rPr>
              <a:t>       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BeginStoryboard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A31515"/>
                </a:solidFill>
                <a:latin typeface="Consolas"/>
              </a:rPr>
              <a:t>          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BeginStoryboard.Storyboard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A31515"/>
                </a:solidFill>
                <a:latin typeface="Consolas"/>
              </a:rPr>
              <a:t>             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Storyboard</a:t>
            </a:r>
            <a:r>
              <a:rPr lang="fr-BE" sz="140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en-US" sz="1400">
                <a:solidFill>
                  <a:srgbClr val="A31515"/>
                </a:solidFill>
                <a:latin typeface="Consolas"/>
              </a:rPr>
              <a:t> </a:t>
            </a:r>
            <a:r>
              <a:rPr lang="en-US" sz="1400" smtClean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en-US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400">
                <a:solidFill>
                  <a:srgbClr val="A31515"/>
                </a:solidFill>
                <a:latin typeface="Consolas"/>
              </a:rPr>
              <a:t>ColorAnimation</a:t>
            </a:r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endParaRPr lang="en-US" sz="1400" smtClean="0">
              <a:solidFill>
                <a:srgbClr val="FF0000"/>
              </a:solidFill>
              <a:latin typeface="Consolas"/>
            </a:endParaRPr>
          </a:p>
          <a:p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400" smtClean="0">
                <a:solidFill>
                  <a:srgbClr val="FF0000"/>
                </a:solidFill>
                <a:latin typeface="Consolas"/>
              </a:rPr>
              <a:t>                   To</a:t>
            </a:r>
            <a:r>
              <a:rPr lang="en-US" sz="1400">
                <a:solidFill>
                  <a:srgbClr val="0000FF"/>
                </a:solidFill>
                <a:latin typeface="Consolas"/>
              </a:rPr>
              <a:t>="Yellow"</a:t>
            </a:r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endParaRPr lang="en-US" sz="1400" smtClean="0">
              <a:solidFill>
                <a:srgbClr val="FF0000"/>
              </a:solidFill>
              <a:latin typeface="Consolas"/>
            </a:endParaRPr>
          </a:p>
          <a:p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400" smtClean="0">
                <a:solidFill>
                  <a:srgbClr val="FF0000"/>
                </a:solidFill>
                <a:latin typeface="Consolas"/>
              </a:rPr>
              <a:t>                   Duration</a:t>
            </a:r>
            <a:r>
              <a:rPr lang="en-US" sz="1400">
                <a:solidFill>
                  <a:srgbClr val="0000FF"/>
                </a:solidFill>
                <a:latin typeface="Consolas"/>
              </a:rPr>
              <a:t>="0:0:0.5</a:t>
            </a:r>
            <a:r>
              <a:rPr lang="en-US" sz="1400" smtClean="0">
                <a:solidFill>
                  <a:srgbClr val="0000FF"/>
                </a:solidFill>
                <a:latin typeface="Consolas"/>
              </a:rPr>
              <a:t>"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en-US" sz="1400">
                <a:solidFill>
                  <a:srgbClr val="A31515"/>
                </a:solidFill>
                <a:latin typeface="Consolas"/>
              </a:rPr>
              <a:t> </a:t>
            </a:r>
            <a:r>
              <a:rPr lang="en-US" sz="1400" smtClean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en-US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400">
                <a:solidFill>
                  <a:srgbClr val="A31515"/>
                </a:solidFill>
                <a:latin typeface="Consolas"/>
              </a:rPr>
              <a:t>DoubleAnimation</a:t>
            </a:r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endParaRPr lang="en-US" sz="1400" smtClean="0">
              <a:solidFill>
                <a:srgbClr val="FF0000"/>
              </a:solidFill>
              <a:latin typeface="Consolas"/>
            </a:endParaRPr>
          </a:p>
          <a:p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400" smtClean="0">
                <a:solidFill>
                  <a:srgbClr val="FF0000"/>
                </a:solidFill>
                <a:latin typeface="Consolas"/>
              </a:rPr>
              <a:t>                   To</a:t>
            </a:r>
            <a:r>
              <a:rPr lang="en-US" sz="1400">
                <a:solidFill>
                  <a:srgbClr val="0000FF"/>
                </a:solidFill>
                <a:latin typeface="Consolas"/>
              </a:rPr>
              <a:t>="45"</a:t>
            </a:r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endParaRPr lang="en-US" sz="1400" smtClean="0">
              <a:solidFill>
                <a:srgbClr val="FF0000"/>
              </a:solidFill>
              <a:latin typeface="Consolas"/>
            </a:endParaRPr>
          </a:p>
          <a:p>
            <a:r>
              <a:rPr lang="en-US" sz="140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400" smtClean="0">
                <a:solidFill>
                  <a:srgbClr val="FF0000"/>
                </a:solidFill>
                <a:latin typeface="Consolas"/>
              </a:rPr>
              <a:t>                   Duration</a:t>
            </a:r>
            <a:r>
              <a:rPr lang="en-US" sz="1400">
                <a:solidFill>
                  <a:srgbClr val="0000FF"/>
                </a:solidFill>
                <a:latin typeface="Consolas"/>
              </a:rPr>
              <a:t>="0:0:2</a:t>
            </a:r>
            <a:r>
              <a:rPr lang="en-US" sz="1400" smtClean="0">
                <a:solidFill>
                  <a:srgbClr val="0000FF"/>
                </a:solidFill>
                <a:latin typeface="Consolas"/>
              </a:rPr>
              <a:t>"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A31515"/>
                </a:solidFill>
                <a:latin typeface="Consolas"/>
              </a:rPr>
              <a:t>           ...</a:t>
            </a:r>
            <a:endParaRPr lang="fr-BE" sz="1400" smtClean="0">
              <a:solidFill>
                <a:prstClr val="black"/>
              </a:solidFill>
              <a:latin typeface="Consolas"/>
            </a:endParaRPr>
          </a:p>
          <a:p>
            <a:r>
              <a:rPr lang="fr-BE" sz="1400" smtClean="0">
                <a:solidFill>
                  <a:srgbClr val="A31515"/>
                </a:solidFill>
                <a:latin typeface="Consolas"/>
              </a:rPr>
              <a:t>  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StackPanel.Triggers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40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srgbClr val="0000FF"/>
              </a:solidFill>
              <a:latin typeface="Consola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hape 23450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/>
            <a:r>
              <a:rPr lang="en-US" dirty="0" smtClean="0"/>
              <a:t>Data Binding</a:t>
            </a:r>
          </a:p>
        </p:txBody>
      </p:sp>
      <p:sp>
        <p:nvSpPr>
          <p:cNvPr id="234506" name="Text Placeholder 234505"/>
          <p:cNvSpPr>
            <a:spLocks noGrp="1" noChangeArrowheads="1"/>
          </p:cNvSpPr>
          <p:nvPr>
            <p:ph type="body" idx="1"/>
          </p:nvPr>
        </p:nvSpPr>
        <p:spPr>
          <a:xfrm>
            <a:off x="457200" y="4529138"/>
            <a:ext cx="8229600" cy="1412694"/>
          </a:xfrm>
        </p:spPr>
        <p:txBody>
          <a:bodyPr/>
          <a:lstStyle/>
          <a:p>
            <a:pPr defTabSz="914400" eaLnBrk="1" hangingPunct="1"/>
            <a:r>
              <a:rPr lang="en-US" sz="1800" dirty="0" smtClean="0"/>
              <a:t>UI can be bound to CLR objects or XML</a:t>
            </a:r>
          </a:p>
          <a:p>
            <a:pPr defTabSz="914400" eaLnBrk="1" hangingPunct="1"/>
            <a:r>
              <a:rPr lang="en-US" sz="1800" dirty="0" smtClean="0"/>
              <a:t>Dependency properties can also be bound to ADO.NET </a:t>
            </a:r>
            <a:br>
              <a:rPr lang="en-US" sz="1800" dirty="0" smtClean="0"/>
            </a:br>
            <a:r>
              <a:rPr lang="en-US" sz="1800" dirty="0" smtClean="0"/>
              <a:t>and objects associated with Web Services and Web properties </a:t>
            </a:r>
          </a:p>
          <a:p>
            <a:pPr defTabSz="914400" eaLnBrk="1" hangingPunct="1"/>
            <a:r>
              <a:rPr lang="en-US" sz="1800" dirty="0" smtClean="0"/>
              <a:t>Sort, filter, and group views can be generated on top of the data</a:t>
            </a:r>
          </a:p>
          <a:p>
            <a:pPr defTabSz="914400" eaLnBrk="1" hangingPunct="1"/>
            <a:r>
              <a:rPr lang="en-US" sz="1800" dirty="0" smtClean="0"/>
              <a:t>Data templates can be applied to data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-152400" y="2044700"/>
            <a:ext cx="5664200" cy="2214563"/>
            <a:chOff x="-96" y="2467"/>
            <a:chExt cx="3568" cy="1395"/>
          </a:xfrm>
        </p:grpSpPr>
        <p:pic>
          <p:nvPicPr>
            <p:cNvPr id="17416" name="Rectangle 23449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96" y="2467"/>
              <a:ext cx="3568" cy="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Straight Connector 234499"/>
            <p:cNvSpPr>
              <a:spLocks noChangeShapeType="1"/>
            </p:cNvSpPr>
            <p:nvPr/>
          </p:nvSpPr>
          <p:spPr bwMode="auto">
            <a:xfrm rot="10800000">
              <a:off x="1156" y="3077"/>
              <a:ext cx="1092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Rectangle 234500"/>
            <p:cNvSpPr>
              <a:spLocks noChangeArrowheads="1"/>
            </p:cNvSpPr>
            <p:nvPr/>
          </p:nvSpPr>
          <p:spPr bwMode="auto">
            <a:xfrm>
              <a:off x="1478" y="3037"/>
              <a:ext cx="448" cy="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19" name="Straight Connector 234501"/>
            <p:cNvSpPr>
              <a:spLocks noChangeShapeType="1"/>
            </p:cNvSpPr>
            <p:nvPr/>
          </p:nvSpPr>
          <p:spPr bwMode="auto">
            <a:xfrm>
              <a:off x="1156" y="3209"/>
              <a:ext cx="1092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Rectangle 234502"/>
            <p:cNvSpPr>
              <a:spLocks noChangeArrowheads="1"/>
            </p:cNvSpPr>
            <p:nvPr/>
          </p:nvSpPr>
          <p:spPr bwMode="auto">
            <a:xfrm>
              <a:off x="1492" y="3157"/>
              <a:ext cx="420" cy="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1" name="Straight Connector 234503"/>
            <p:cNvSpPr>
              <a:spLocks noChangeShapeType="1"/>
            </p:cNvSpPr>
            <p:nvPr/>
          </p:nvSpPr>
          <p:spPr bwMode="auto">
            <a:xfrm>
              <a:off x="1156" y="3357"/>
              <a:ext cx="1092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Rectangle 234507"/>
            <p:cNvSpPr>
              <a:spLocks noChangeArrowheads="1"/>
            </p:cNvSpPr>
            <p:nvPr/>
          </p:nvSpPr>
          <p:spPr bwMode="auto">
            <a:xfrm>
              <a:off x="1319" y="3301"/>
              <a:ext cx="764" cy="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3" name="TextBox 234508"/>
            <p:cNvSpPr txBox="1">
              <a:spLocks noChangeArrowheads="1"/>
            </p:cNvSpPr>
            <p:nvPr/>
          </p:nvSpPr>
          <p:spPr bwMode="auto">
            <a:xfrm>
              <a:off x="124" y="2503"/>
              <a:ext cx="10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Binding Target</a:t>
              </a:r>
            </a:p>
          </p:txBody>
        </p:sp>
        <p:sp>
          <p:nvSpPr>
            <p:cNvPr id="17424" name="TextBox 234509"/>
            <p:cNvSpPr txBox="1">
              <a:spLocks noChangeArrowheads="1"/>
            </p:cNvSpPr>
            <p:nvPr/>
          </p:nvSpPr>
          <p:spPr bwMode="auto">
            <a:xfrm>
              <a:off x="2172" y="2503"/>
              <a:ext cx="10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Binding Source</a:t>
              </a:r>
            </a:p>
          </p:txBody>
        </p:sp>
        <p:sp>
          <p:nvSpPr>
            <p:cNvPr id="234511" name="TextBox 234510"/>
            <p:cNvSpPr txBox="1">
              <a:spLocks noChangeArrowheads="1"/>
            </p:cNvSpPr>
            <p:nvPr/>
          </p:nvSpPr>
          <p:spPr bwMode="auto">
            <a:xfrm>
              <a:off x="124" y="2778"/>
              <a:ext cx="1089" cy="1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100" b="1">
                  <a:solidFill>
                    <a:srgbClr val="FFFFFF"/>
                  </a:solidFill>
                  <a:latin typeface="Calibri" pitchFamily="34" charset="0"/>
                </a:rPr>
                <a:t>Dependency Object</a:t>
              </a:r>
            </a:p>
          </p:txBody>
        </p:sp>
        <p:sp>
          <p:nvSpPr>
            <p:cNvPr id="234512" name="TextBox 234511"/>
            <p:cNvSpPr txBox="1">
              <a:spLocks noChangeArrowheads="1"/>
            </p:cNvSpPr>
            <p:nvPr/>
          </p:nvSpPr>
          <p:spPr bwMode="auto">
            <a:xfrm>
              <a:off x="2173" y="2778"/>
              <a:ext cx="1089" cy="1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100" b="1">
                  <a:solidFill>
                    <a:srgbClr val="FFFFFF"/>
                  </a:solidFill>
                  <a:latin typeface="Calibri" pitchFamily="34" charset="0"/>
                </a:rPr>
                <a:t>Object</a:t>
              </a:r>
            </a:p>
          </p:txBody>
        </p:sp>
        <p:sp>
          <p:nvSpPr>
            <p:cNvPr id="17427" name="TextBox 234512"/>
            <p:cNvSpPr txBox="1">
              <a:spLocks noChangeArrowheads="1"/>
            </p:cNvSpPr>
            <p:nvPr/>
          </p:nvSpPr>
          <p:spPr bwMode="auto">
            <a:xfrm>
              <a:off x="232" y="3066"/>
              <a:ext cx="87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100" b="1">
                  <a:solidFill>
                    <a:srgbClr val="111111"/>
                  </a:solidFill>
                  <a:latin typeface="Calibri" pitchFamily="34" charset="0"/>
                </a:rPr>
                <a:t>Dependency Property</a:t>
              </a:r>
            </a:p>
          </p:txBody>
        </p:sp>
        <p:sp>
          <p:nvSpPr>
            <p:cNvPr id="17428" name="TextBox 234513"/>
            <p:cNvSpPr txBox="1">
              <a:spLocks noChangeArrowheads="1"/>
            </p:cNvSpPr>
            <p:nvPr/>
          </p:nvSpPr>
          <p:spPr bwMode="auto">
            <a:xfrm>
              <a:off x="2173" y="3119"/>
              <a:ext cx="1089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100" b="1" dirty="0">
                  <a:solidFill>
                    <a:srgbClr val="111111"/>
                  </a:solidFill>
                  <a:latin typeface="Calibri" pitchFamily="34" charset="0"/>
                </a:rPr>
                <a:t>Property</a:t>
              </a:r>
            </a:p>
          </p:txBody>
        </p:sp>
        <p:sp>
          <p:nvSpPr>
            <p:cNvPr id="17429" name="TextBox 234514"/>
            <p:cNvSpPr txBox="1">
              <a:spLocks noChangeArrowheads="1"/>
            </p:cNvSpPr>
            <p:nvPr/>
          </p:nvSpPr>
          <p:spPr bwMode="auto">
            <a:xfrm>
              <a:off x="1478" y="3123"/>
              <a:ext cx="448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dirty="0" err="1">
                  <a:solidFill>
                    <a:srgbClr val="111111"/>
                  </a:solidFill>
                  <a:latin typeface="Calibri" pitchFamily="34" charset="0"/>
                </a:rPr>
                <a:t>TwoWay</a:t>
              </a:r>
              <a:endParaRPr lang="en-US" sz="1050" dirty="0">
                <a:solidFill>
                  <a:srgbClr val="111111"/>
                </a:solidFill>
                <a:latin typeface="Calibri" pitchFamily="34" charset="0"/>
              </a:endParaRPr>
            </a:p>
          </p:txBody>
        </p:sp>
        <p:sp>
          <p:nvSpPr>
            <p:cNvPr id="17430" name="TextBox 234515"/>
            <p:cNvSpPr txBox="1">
              <a:spLocks noChangeArrowheads="1"/>
            </p:cNvSpPr>
            <p:nvPr/>
          </p:nvSpPr>
          <p:spPr bwMode="auto">
            <a:xfrm>
              <a:off x="1459" y="2991"/>
              <a:ext cx="485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dirty="0" err="1">
                  <a:solidFill>
                    <a:srgbClr val="111111"/>
                  </a:solidFill>
                  <a:latin typeface="Calibri" pitchFamily="34" charset="0"/>
                </a:rPr>
                <a:t>OneWay</a:t>
              </a:r>
              <a:endParaRPr lang="en-US" sz="1050" dirty="0">
                <a:solidFill>
                  <a:srgbClr val="111111"/>
                </a:solidFill>
                <a:latin typeface="Calibri" pitchFamily="34" charset="0"/>
              </a:endParaRPr>
            </a:p>
          </p:txBody>
        </p:sp>
        <p:sp>
          <p:nvSpPr>
            <p:cNvPr id="17431" name="TextBox 234516"/>
            <p:cNvSpPr txBox="1">
              <a:spLocks noChangeArrowheads="1"/>
            </p:cNvSpPr>
            <p:nvPr/>
          </p:nvSpPr>
          <p:spPr bwMode="auto">
            <a:xfrm>
              <a:off x="1297" y="3275"/>
              <a:ext cx="809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dirty="0" err="1">
                  <a:solidFill>
                    <a:srgbClr val="111111"/>
                  </a:solidFill>
                  <a:latin typeface="Calibri" pitchFamily="34" charset="0"/>
                </a:rPr>
                <a:t>OneWayToSource</a:t>
              </a:r>
              <a:endParaRPr lang="en-US" sz="1050" dirty="0">
                <a:solidFill>
                  <a:srgbClr val="111111"/>
                </a:solidFill>
                <a:latin typeface="Calibri" pitchFamily="34" charset="0"/>
              </a:endParaRPr>
            </a:p>
          </p:txBody>
        </p:sp>
      </p:grpSp>
      <p:pic>
        <p:nvPicPr>
          <p:cNvPr id="22" name="Picture 14" descr="scree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b="28320"/>
          <a:stretch>
            <a:fillRect/>
          </a:stretch>
        </p:blipFill>
        <p:spPr bwMode="blackGray">
          <a:xfrm rot="16200000">
            <a:off x="5995521" y="1027576"/>
            <a:ext cx="2540000" cy="3736042"/>
          </a:xfrm>
          <a:prstGeom prst="rect">
            <a:avLst/>
          </a:prstGeom>
          <a:noFill/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600701" y="1803400"/>
            <a:ext cx="3532841" cy="21463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fr-BE" sz="140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 </a:t>
            </a:r>
            <a:r>
              <a:rPr lang="fr-BE" sz="1400" smtClean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Label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Select A Customer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Label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A31515"/>
                </a:solidFill>
                <a:latin typeface="Consolas"/>
              </a:rPr>
              <a:t>  </a:t>
            </a:r>
            <a:r>
              <a:rPr lang="fr-BE" sz="1400" smtClean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ListBox</a:t>
            </a:r>
            <a:r>
              <a:rPr lang="fr-BE" sz="1400">
                <a:solidFill>
                  <a:prstClr val="black"/>
                </a:solidFill>
                <a:latin typeface="Consolas"/>
              </a:rPr>
              <a:t> </a:t>
            </a:r>
            <a:endParaRPr lang="fr-BE" sz="1400" smtClean="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400" smtClean="0">
                <a:solidFill>
                  <a:prstClr val="black"/>
                </a:solidFill>
                <a:latin typeface="Consolas"/>
              </a:rPr>
              <a:t>    </a:t>
            </a:r>
            <a:r>
              <a:rPr lang="fr-BE" sz="1400" smtClean="0">
                <a:solidFill>
                  <a:srgbClr val="FF0000"/>
                </a:solidFill>
                <a:latin typeface="Consolas"/>
              </a:rPr>
              <a:t>Name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="myListBox"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 smtClean="0">
                <a:solidFill>
                  <a:srgbClr val="FF0000"/>
                </a:solidFill>
                <a:latin typeface="Consolas"/>
              </a:rPr>
              <a:t>     Background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="HoneyDew"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 smtClean="0">
                <a:solidFill>
                  <a:srgbClr val="FF0000"/>
                </a:solidFill>
                <a:latin typeface="Consolas"/>
              </a:rPr>
              <a:t>     ItemsSource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Binding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 </a:t>
            </a:r>
            <a:endParaRPr lang="fr-BE" sz="1400" smtClean="0">
              <a:solidFill>
                <a:srgbClr val="0000FF"/>
              </a:solidFill>
              <a:latin typeface="Consolas"/>
            </a:endParaRPr>
          </a:p>
          <a:p>
            <a:r>
              <a:rPr lang="fr-BE" sz="1400">
                <a:solidFill>
                  <a:srgbClr val="0000FF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0000FF"/>
                </a:solidFill>
                <a:latin typeface="Consolas"/>
              </a:rPr>
              <a:t>      {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StaticResource</a:t>
            </a:r>
            <a:r>
              <a:rPr lang="fr-BE" sz="1400">
                <a:solidFill>
                  <a:srgbClr val="FF0000"/>
                </a:solidFill>
                <a:latin typeface="Consolas"/>
              </a:rPr>
              <a:t> mySource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}}"</a:t>
            </a:r>
            <a:r>
              <a:rPr lang="fr-BE" sz="1400">
                <a:solidFill>
                  <a:prstClr val="black"/>
                </a:solidFill>
                <a:latin typeface="Consolas"/>
              </a:rPr>
              <a:t> </a:t>
            </a:r>
          </a:p>
          <a:p>
            <a:r>
              <a:rPr lang="fr-BE" sz="1400">
                <a:solidFill>
                  <a:srgbClr val="0000FF"/>
                </a:solidFill>
                <a:latin typeface="Consolas"/>
              </a:rPr>
              <a:t> </a:t>
            </a:r>
            <a:r>
              <a:rPr lang="fr-BE" sz="1400" smtClean="0">
                <a:solidFill>
                  <a:srgbClr val="0000FF"/>
                </a:solidFill>
                <a:latin typeface="Consolas"/>
              </a:rPr>
              <a:t> &lt;/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ListBox</a:t>
            </a:r>
            <a:r>
              <a:rPr lang="fr-BE" sz="140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prstClr val="black"/>
              </a:solidFill>
              <a:latin typeface="Consolas"/>
            </a:endParaRPr>
          </a:p>
          <a:p>
            <a:r>
              <a:rPr lang="fr-BE" sz="140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40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400">
              <a:solidFill>
                <a:srgbClr val="0000FF"/>
              </a:solidFill>
              <a:latin typeface="Consola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4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4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4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Vector-based </a:t>
            </a:r>
            <a:br>
              <a:rPr lang="en-US" dirty="0" smtClean="0"/>
            </a:br>
            <a:r>
              <a:rPr lang="en-US" dirty="0" smtClean="0"/>
              <a:t>Graphics and Composition</a:t>
            </a:r>
            <a:endParaRPr lang="en-US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833" y="1951630"/>
            <a:ext cx="8382000" cy="45310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Modern graphics capabilities</a:t>
            </a:r>
          </a:p>
          <a:p>
            <a:pPr lvl="1"/>
            <a:r>
              <a:rPr lang="en-US" sz="1800" dirty="0" smtClean="0"/>
              <a:t>2D and 3D graphics</a:t>
            </a:r>
          </a:p>
          <a:p>
            <a:pPr lvl="1"/>
            <a:r>
              <a:rPr lang="en-US" sz="1800" dirty="0" smtClean="0"/>
              <a:t>Image effects and codec</a:t>
            </a:r>
          </a:p>
          <a:p>
            <a:pPr lvl="1"/>
            <a:r>
              <a:rPr lang="en-US" sz="1800" dirty="0" smtClean="0"/>
              <a:t>Hardware accelerated sub-pixel </a:t>
            </a:r>
            <a:r>
              <a:rPr lang="en-US" sz="1800" dirty="0" err="1" smtClean="0"/>
              <a:t>ClearType</a:t>
            </a:r>
            <a:endParaRPr lang="en-US" sz="1800" dirty="0" smtClean="0"/>
          </a:p>
          <a:p>
            <a:pPr lvl="1"/>
            <a:r>
              <a:rPr lang="en-US" sz="1800" dirty="0" smtClean="0"/>
              <a:t>Video and audio</a:t>
            </a:r>
          </a:p>
          <a:p>
            <a:r>
              <a:rPr lang="en-US" sz="2000" dirty="0" smtClean="0"/>
              <a:t>Revolutionizing the graphics and media pipeline</a:t>
            </a:r>
          </a:p>
          <a:p>
            <a:pPr lvl="1"/>
            <a:r>
              <a:rPr lang="en-US" sz="1800" dirty="0" smtClean="0"/>
              <a:t>Across the display, audio, printing, and </a:t>
            </a:r>
            <a:r>
              <a:rPr lang="en-US" sz="1800" dirty="0" err="1" smtClean="0"/>
              <a:t>remoting</a:t>
            </a:r>
            <a:r>
              <a:rPr lang="en-US" sz="1800" dirty="0" smtClean="0"/>
              <a:t> subsystems</a:t>
            </a:r>
          </a:p>
          <a:p>
            <a:pPr lvl="1"/>
            <a:r>
              <a:rPr lang="en-US" sz="1800" dirty="0" smtClean="0"/>
              <a:t>Direct3D-based hardware acceleration throughout the rendering pipeline</a:t>
            </a:r>
          </a:p>
          <a:p>
            <a:r>
              <a:rPr lang="en-US" sz="2000" dirty="0" smtClean="0"/>
              <a:t>Anticipates future hardware technologies</a:t>
            </a:r>
          </a:p>
          <a:p>
            <a:pPr lvl="1"/>
            <a:r>
              <a:rPr lang="en-US" sz="1800" dirty="0" smtClean="0"/>
              <a:t>Resolution independence</a:t>
            </a:r>
          </a:p>
          <a:p>
            <a:pPr lvl="1"/>
            <a:r>
              <a:rPr lang="en-US" sz="1800" dirty="0" smtClean="0"/>
              <a:t>Double floating point precision</a:t>
            </a:r>
          </a:p>
          <a:p>
            <a:pPr lvl="1"/>
            <a:r>
              <a:rPr lang="en-US" sz="1800" dirty="0" smtClean="0"/>
              <a:t>Deeper color pipeline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8960" y="6083496"/>
            <a:ext cx="8458200" cy="533400"/>
            <a:chOff x="457200" y="5715000"/>
            <a:chExt cx="8458200" cy="533400"/>
          </a:xfrm>
        </p:grpSpPr>
        <p:sp>
          <p:nvSpPr>
            <p:cNvPr id="228362" name="Rectangle 10"/>
            <p:cNvSpPr>
              <a:spLocks noChangeArrowheads="1"/>
            </p:cNvSpPr>
            <p:nvPr/>
          </p:nvSpPr>
          <p:spPr bwMode="auto">
            <a:xfrm>
              <a:off x="1600200" y="5715000"/>
              <a:ext cx="6172200" cy="533400"/>
            </a:xfrm>
            <a:prstGeom prst="rect">
              <a:avLst/>
            </a:prstGeom>
            <a:solidFill>
              <a:schemeClr val="accent1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356" name="Rectangle 4"/>
            <p:cNvSpPr>
              <a:spLocks noChangeArrowheads="1"/>
            </p:cNvSpPr>
            <p:nvPr/>
          </p:nvSpPr>
          <p:spPr bwMode="auto">
            <a:xfrm>
              <a:off x="457200" y="5791200"/>
              <a:ext cx="8458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2400" i="1" dirty="0">
                  <a:solidFill>
                    <a:srgbClr val="333399"/>
                  </a:solidFill>
                  <a:latin typeface="Segoe" pitchFamily="34" charset="0"/>
                </a:rPr>
                <a:t>Enabling high-quality, cinematic experiences</a:t>
              </a:r>
              <a:endParaRPr lang="en-US" sz="1200" i="1" dirty="0">
                <a:solidFill>
                  <a:srgbClr val="333399"/>
                </a:solidFill>
                <a:latin typeface="Segoe" pitchFamily="34" charset="0"/>
              </a:endParaRPr>
            </a:p>
          </p:txBody>
        </p:sp>
      </p:grpSp>
      <p:pic>
        <p:nvPicPr>
          <p:cNvPr id="228358" name="Picture 6" descr="XP icon disp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52400"/>
            <a:ext cx="2133600" cy="20002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hape 1966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/>
            <a:r>
              <a:rPr lang="en-US" smtClean="0"/>
              <a:t>2D Graphics, 3D Graphics, Imaging</a:t>
            </a:r>
          </a:p>
        </p:txBody>
      </p:sp>
      <p:sp>
        <p:nvSpPr>
          <p:cNvPr id="18436" name="Shape 196611"/>
          <p:cNvSpPr>
            <a:spLocks noGrp="1" noChangeArrowheads="1"/>
          </p:cNvSpPr>
          <p:nvPr>
            <p:ph type="body" idx="4294967295"/>
          </p:nvPr>
        </p:nvSpPr>
        <p:spPr>
          <a:xfrm>
            <a:off x="639763" y="838200"/>
            <a:ext cx="8504237" cy="727075"/>
          </a:xfrm>
        </p:spPr>
        <p:txBody>
          <a:bodyPr>
            <a:spAutoFit/>
          </a:bodyPr>
          <a:lstStyle/>
          <a:p>
            <a:pPr defTabSz="914400" eaLnBrk="1" hangingPunct="1">
              <a:buFontTx/>
              <a:buNone/>
            </a:pPr>
            <a:endParaRPr lang="en-US" sz="2000" b="1" smtClean="0"/>
          </a:p>
          <a:p>
            <a:pPr lvl="1" defTabSz="914400" eaLnBrk="1" hangingPunct="1"/>
            <a:endParaRPr lang="en-US" sz="1800" b="1" smtClean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41325" y="-2392363"/>
            <a:ext cx="1588" cy="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80808"/>
                  </a:outerShdw>
                </a:effectLst>
                <a:latin typeface="Segoe" pitchFamily="34" charset="0"/>
              </a:rPr>
              <a:t>2D Graphics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96615" name="Rectangle 1966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" y="2025650"/>
            <a:ext cx="17049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6" name="Rectangle 1966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6663" y="2179638"/>
            <a:ext cx="15176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7" name="Rectangle 1966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5638" y="2120900"/>
            <a:ext cx="16637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475163" y="2203450"/>
            <a:ext cx="2628900" cy="1897063"/>
            <a:chOff x="2819" y="1388"/>
            <a:chExt cx="1656" cy="1195"/>
          </a:xfrm>
        </p:grpSpPr>
        <p:pic>
          <p:nvPicPr>
            <p:cNvPr id="18447" name="Rectangle 1966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19" y="1963"/>
              <a:ext cx="1656" cy="62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Rectangle 1966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00" y="1388"/>
              <a:ext cx="886" cy="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6621" name="Rectangle 1966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938" y="4267200"/>
            <a:ext cx="315912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2" name="Rectangle 1966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97475" y="4267200"/>
            <a:ext cx="315912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3" name="Rectangle 1966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78250" y="4183063"/>
            <a:ext cx="15875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11125" y="-1797050"/>
            <a:ext cx="0" cy="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80808"/>
                  </a:outerShdw>
                </a:effectLst>
                <a:latin typeface="Segoe" pitchFamily="34" charset="0"/>
              </a:rPr>
              <a:t>Imaging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15 -7.51445E-7 L 4.16667E-6 -7.51445E-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16 4.62428E-7 L 2.77778E-7 4.62428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77 -7.51445E-7 L 4.16667E-6 -7.51445E-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45 4.62428E-7 L 2.77778E-7 4.62428E-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5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6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6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2.83237E-6 L 0 2.83237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6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smtClean="0"/>
              <a:t>Why Windows Presentation Foundation?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86238" y="1497013"/>
            <a:ext cx="4662487" cy="3003550"/>
            <a:chOff x="2688" y="60"/>
            <a:chExt cx="2937" cy="1892"/>
          </a:xfrm>
        </p:grpSpPr>
        <p:pic>
          <p:nvPicPr>
            <p:cNvPr id="21510" name="Rectangle 20275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8" y="60"/>
              <a:ext cx="2937" cy="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1" name="TextBox 202758"/>
            <p:cNvSpPr txBox="1">
              <a:spLocks noChangeArrowheads="1"/>
            </p:cNvSpPr>
            <p:nvPr/>
          </p:nvSpPr>
          <p:spPr bwMode="auto">
            <a:xfrm>
              <a:off x="2899" y="300"/>
              <a:ext cx="2557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&lt;Border Width="400" </a:t>
              </a:r>
            </a:p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        </a:t>
              </a:r>
              <a:r>
                <a:rPr lang="en-US" sz="1500" b="1" dirty="0" err="1">
                  <a:solidFill>
                    <a:srgbClr val="FFFFFF"/>
                  </a:solidFill>
                </a:rPr>
                <a:t>BorderBrush</a:t>
              </a:r>
              <a:r>
                <a:rPr lang="en-US" sz="1500" b="1" dirty="0">
                  <a:solidFill>
                    <a:srgbClr val="FFFFFF"/>
                  </a:solidFill>
                </a:rPr>
                <a:t>="Green" </a:t>
              </a:r>
            </a:p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        </a:t>
              </a:r>
              <a:r>
                <a:rPr lang="en-US" sz="1500" b="1" dirty="0" err="1">
                  <a:solidFill>
                    <a:srgbClr val="FFFFFF"/>
                  </a:solidFill>
                </a:rPr>
                <a:t>BorderThickness</a:t>
              </a:r>
              <a:r>
                <a:rPr lang="en-US" sz="1500" b="1" dirty="0">
                  <a:solidFill>
                    <a:srgbClr val="FFFFFF"/>
                  </a:solidFill>
                </a:rPr>
                <a:t>="9"&gt;</a:t>
              </a:r>
            </a:p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  &lt;StackPanel&gt;</a:t>
              </a:r>
            </a:p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    </a:t>
              </a:r>
              <a:r>
                <a:rPr lang="en-US" sz="1500" b="1" dirty="0">
                  <a:solidFill>
                    <a:srgbClr val="F0C503"/>
                  </a:solidFill>
                </a:rPr>
                <a:t>&lt;</a:t>
              </a:r>
              <a:r>
                <a:rPr lang="en-US" sz="1500" b="1" dirty="0" err="1">
                  <a:solidFill>
                    <a:srgbClr val="F0C503"/>
                  </a:solidFill>
                </a:rPr>
                <a:t>MediaElement</a:t>
              </a:r>
              <a:r>
                <a:rPr lang="en-US" sz="1500" b="1" dirty="0">
                  <a:solidFill>
                    <a:srgbClr val="F0C503"/>
                  </a:solidFill>
                </a:rPr>
                <a:t> Source="aero.wmv" /&gt;</a:t>
              </a:r>
            </a:p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    &lt;Button&gt;Hello&lt;/Button&gt;</a:t>
              </a:r>
            </a:p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  &lt;/StackPanel&gt;</a:t>
              </a:r>
            </a:p>
            <a:p>
              <a:pPr>
                <a:spcBef>
                  <a:spcPct val="20000"/>
                </a:spcBef>
              </a:pPr>
              <a:r>
                <a:rPr lang="en-US" sz="1500" b="1" dirty="0">
                  <a:solidFill>
                    <a:srgbClr val="FFFFFF"/>
                  </a:solidFill>
                </a:rPr>
                <a:t>&lt;/Border&gt;</a:t>
              </a:r>
            </a:p>
          </p:txBody>
        </p:sp>
      </p:grpSp>
      <p:sp>
        <p:nvSpPr>
          <p:cNvPr id="21507" name="Shape 2027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/>
            <a:r>
              <a:rPr lang="en-US" smtClean="0"/>
              <a:t>Audio &amp; Video</a:t>
            </a:r>
          </a:p>
        </p:txBody>
      </p:sp>
      <p:sp>
        <p:nvSpPr>
          <p:cNvPr id="202755" name="Text Placeholder 202754"/>
          <p:cNvSpPr>
            <a:spLocks noGrp="1" noChangeArrowheads="1"/>
          </p:cNvSpPr>
          <p:nvPr>
            <p:ph type="body" idx="1"/>
          </p:nvPr>
        </p:nvSpPr>
        <p:spPr>
          <a:xfrm>
            <a:off x="457200" y="4521200"/>
            <a:ext cx="7713663" cy="1270000"/>
          </a:xfrm>
        </p:spPr>
        <p:txBody>
          <a:bodyPr/>
          <a:lstStyle/>
          <a:p>
            <a:pPr defTabSz="914400" eaLnBrk="1">
              <a:lnSpc>
                <a:spcPct val="90000"/>
              </a:lnSpc>
            </a:pPr>
            <a:r>
              <a:rPr lang="en-US" sz="1800" smtClean="0"/>
              <a:t>Formats: WMV, MPEG, Some AVIs</a:t>
            </a:r>
          </a:p>
          <a:p>
            <a:pPr defTabSz="914400" eaLnBrk="1">
              <a:lnSpc>
                <a:spcPct val="90000"/>
              </a:lnSpc>
            </a:pPr>
            <a:r>
              <a:rPr lang="en-US" sz="1800" smtClean="0"/>
              <a:t>Can be synchronized with animations</a:t>
            </a:r>
          </a:p>
          <a:p>
            <a:pPr defTabSz="914400" eaLnBrk="1">
              <a:lnSpc>
                <a:spcPct val="90000"/>
              </a:lnSpc>
            </a:pPr>
            <a:r>
              <a:rPr lang="en-US" sz="1800" smtClean="0"/>
              <a:t>Windows Media Foundation used to instantiate playback machinery into a DirectShow graph</a:t>
            </a:r>
          </a:p>
        </p:txBody>
      </p:sp>
      <p:pic>
        <p:nvPicPr>
          <p:cNvPr id="202756" name="Rectangle 2027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0638"/>
            <a:ext cx="4379913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37 -1.7341E-6 L -0.00937 -1.734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smtClean="0"/>
              <a:t>User Interface Elements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21412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Windows Forms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203854"/>
            <a:ext cx="8382000" cy="3841052"/>
          </a:xfrm>
        </p:spPr>
        <p:txBody>
          <a:bodyPr/>
          <a:lstStyle/>
          <a:p>
            <a:endParaRPr lang="en-US" sz="2400" smtClean="0"/>
          </a:p>
          <a:p>
            <a:r>
              <a:rPr lang="en-US" sz="2400" smtClean="0"/>
              <a:t>Object </a:t>
            </a:r>
            <a:r>
              <a:rPr lang="en-US" sz="2400"/>
              <a:t>encapsulation of Win32 GDI and </a:t>
            </a:r>
            <a:r>
              <a:rPr lang="en-US" sz="2400" smtClean="0"/>
              <a:t>controls</a:t>
            </a:r>
          </a:p>
          <a:p>
            <a:pPr lvl="2"/>
            <a:r>
              <a:rPr lang="en-US" sz="2400" smtClean="0"/>
              <a:t>Benefits </a:t>
            </a:r>
            <a:r>
              <a:rPr lang="en-US" sz="2400"/>
              <a:t>of the current </a:t>
            </a:r>
            <a:r>
              <a:rPr lang="en-US" sz="2400" smtClean="0"/>
              <a:t>OS</a:t>
            </a:r>
          </a:p>
          <a:p>
            <a:pPr lvl="2"/>
            <a:r>
              <a:rPr lang="en-US" sz="2400"/>
              <a:t>Limited by the constraints of </a:t>
            </a:r>
            <a:r>
              <a:rPr lang="en-US" sz="2400" smtClean="0"/>
              <a:t>interoperability</a:t>
            </a:r>
          </a:p>
          <a:p>
            <a:pPr lvl="2"/>
            <a:endParaRPr lang="en-US" sz="2400"/>
          </a:p>
          <a:p>
            <a:pPr lvl="2"/>
            <a:r>
              <a:rPr lang="en-US" sz="2400"/>
              <a:t>Component </a:t>
            </a:r>
            <a:r>
              <a:rPr lang="en-US" sz="2400" smtClean="0"/>
              <a:t>Model</a:t>
            </a:r>
          </a:p>
          <a:p>
            <a:pPr lvl="2"/>
            <a:r>
              <a:rPr lang="en-US" sz="2400" smtClean="0"/>
              <a:t>Data Binding</a:t>
            </a:r>
          </a:p>
          <a:p>
            <a:pPr lvl="2"/>
            <a:r>
              <a:rPr lang="en-US" sz="2400" smtClean="0"/>
              <a:t>Collections</a:t>
            </a:r>
            <a:r>
              <a:rPr lang="en-US" sz="2400"/>
              <a:t>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delegates</a:t>
            </a:r>
            <a:r>
              <a:rPr lang="en-US" sz="2400"/>
              <a:t>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hierarchy </a:t>
            </a:r>
            <a:r>
              <a:rPr lang="en-US" sz="2400"/>
              <a:t>of </a:t>
            </a:r>
            <a:r>
              <a:rPr lang="en-US" sz="2400" smtClean="0"/>
              <a:t>controls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Presentation Title |  PP |   DD Month 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Microsoft Confidential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13" y="3236640"/>
            <a:ext cx="5167780" cy="279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98916" y="6180723"/>
            <a:ext cx="5205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>
                <a:solidFill>
                  <a:schemeClr val="tx1">
                    <a:lumMod val="50000"/>
                  </a:schemeClr>
                </a:solidFill>
              </a:rPr>
              <a:t>http://</a:t>
            </a:r>
            <a:r>
              <a:rPr lang="fr-BE" sz="1600" smtClean="0">
                <a:solidFill>
                  <a:schemeClr val="tx1">
                    <a:lumMod val="50000"/>
                  </a:schemeClr>
                </a:solidFill>
              </a:rPr>
              <a:t>msdn.microsoft.com/en-us/library/aa302340.aspx</a:t>
            </a:r>
            <a:endParaRPr lang="fr-BE" sz="16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37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Windows Presentation Foundation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203854"/>
            <a:ext cx="8382000" cy="4007251"/>
          </a:xfrm>
        </p:spPr>
        <p:txBody>
          <a:bodyPr/>
          <a:lstStyle/>
          <a:p>
            <a:endParaRPr lang="fr-BE" sz="2800" smtClean="0"/>
          </a:p>
          <a:p>
            <a:r>
              <a:rPr lang="fr-BE" sz="2800" smtClean="0"/>
              <a:t>New Windows interface model (</a:t>
            </a:r>
            <a:r>
              <a:rPr lang="fr-BE" sz="2800"/>
              <a:t>windows, forms, drawings, images, video, </a:t>
            </a:r>
            <a:r>
              <a:rPr lang="fr-BE" sz="2800" smtClean="0"/>
              <a:t>3D)</a:t>
            </a:r>
          </a:p>
          <a:p>
            <a:r>
              <a:rPr lang="fr-BE" sz="2800" smtClean="0"/>
              <a:t>Animation engine</a:t>
            </a:r>
          </a:p>
          <a:p>
            <a:r>
              <a:rPr lang="fr-BE" sz="2800" smtClean="0"/>
              <a:t>Document </a:t>
            </a:r>
            <a:r>
              <a:rPr lang="fr-BE" sz="2800"/>
              <a:t>management (fixed, </a:t>
            </a:r>
            <a:r>
              <a:rPr lang="fr-BE" sz="2800" smtClean="0"/>
              <a:t>flow)</a:t>
            </a:r>
          </a:p>
          <a:p>
            <a:r>
              <a:rPr lang="fr-BE" sz="2800" smtClean="0"/>
              <a:t>Design possibilities: </a:t>
            </a:r>
            <a:r>
              <a:rPr lang="fr-BE" sz="2800"/>
              <a:t>XAML, styles, </a:t>
            </a:r>
            <a:r>
              <a:rPr lang="fr-BE" sz="2800" smtClean="0"/>
              <a:t>templates</a:t>
            </a:r>
          </a:p>
          <a:p>
            <a:r>
              <a:rPr lang="fr-BE" sz="2800" smtClean="0"/>
              <a:t>Display </a:t>
            </a:r>
            <a:r>
              <a:rPr lang="fr-BE" sz="2800"/>
              <a:t>model based on DirectX (vector, 2D, </a:t>
            </a:r>
            <a:r>
              <a:rPr lang="fr-BE" sz="2800" smtClean="0"/>
              <a:t>3D)</a:t>
            </a:r>
          </a:p>
          <a:p>
            <a:r>
              <a:rPr lang="fr-BE" sz="2800" smtClean="0"/>
              <a:t>Total </a:t>
            </a:r>
            <a:r>
              <a:rPr lang="fr-BE" sz="2800"/>
              <a:t>abstraction </a:t>
            </a:r>
            <a:r>
              <a:rPr lang="fr-BE" sz="2800" smtClean="0"/>
              <a:t>of OS </a:t>
            </a:r>
            <a:r>
              <a:rPr lang="fr-BE" sz="2800"/>
              <a:t>constraints </a:t>
            </a:r>
            <a:r>
              <a:rPr lang="fr-BE" sz="2800" smtClean="0"/>
              <a:t>(</a:t>
            </a:r>
            <a:r>
              <a:rPr lang="fr-BE" sz="2800"/>
              <a:t>pure solution. NET</a:t>
            </a:r>
            <a:r>
              <a:rPr lang="fr-BE" sz="2800" smtClean="0"/>
              <a:t>)</a:t>
            </a:r>
            <a:endParaRPr lang="fr-BE" sz="2800"/>
          </a:p>
        </p:txBody>
      </p:sp>
    </p:spTree>
    <p:extLst>
      <p:ext uri="{BB962C8B-B14F-4D97-AF65-F5344CB8AC3E}">
        <p14:creationId xmlns:p14="http://schemas.microsoft.com/office/powerpoint/2010/main" val="2078316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33" y="636323"/>
            <a:ext cx="8382000" cy="609398"/>
          </a:xfrm>
        </p:spPr>
        <p:txBody>
          <a:bodyPr/>
          <a:lstStyle/>
          <a:p>
            <a:r>
              <a:rPr lang="fr-BE" sz="4400" b="1" smtClean="0">
                <a:solidFill>
                  <a:srgbClr val="FFC000"/>
                </a:solidFill>
                <a:latin typeface="Segoe" pitchFamily="34" charset="0"/>
                <a:cs typeface="+mn-cs"/>
              </a:rPr>
              <a:t>Demo</a:t>
            </a:r>
            <a:endParaRPr lang="fr-BE" sz="4400" b="1">
              <a:solidFill>
                <a:srgbClr val="FFC000"/>
              </a:solidFill>
              <a:latin typeface="Segoe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400" y="55835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smtClean="0">
                <a:solidFill>
                  <a:srgbClr val="FFC000"/>
                </a:solidFill>
                <a:latin typeface="Segoe" pitchFamily="34" charset="0"/>
              </a:rPr>
              <a:t>Filteen Puzzle</a:t>
            </a:r>
            <a:endParaRPr lang="en-US" b="1">
              <a:solidFill>
                <a:srgbClr val="FFC000"/>
              </a:solidFill>
              <a:latin typeface="Segoe" pitchFamily="34" charset="0"/>
            </a:endParaRPr>
          </a:p>
          <a:p>
            <a:pPr>
              <a:tabLst>
                <a:tab pos="1255713" algn="l"/>
              </a:tabLst>
            </a:pPr>
            <a:r>
              <a:rPr lang="en-US" smtClean="0">
                <a:latin typeface="Segoe" pitchFamily="34" charset="0"/>
              </a:rPr>
              <a:t>Microsoft Demonstration of WPF</a:t>
            </a:r>
            <a:endParaRPr lang="en-US" dirty="0">
              <a:latin typeface="Sego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12738"/>
            <a:ext cx="6286500" cy="54197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181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Window in XAML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435100"/>
            <a:ext cx="8382000" cy="1774332"/>
          </a:xfrm>
        </p:spPr>
        <p:txBody>
          <a:bodyPr/>
          <a:lstStyle/>
          <a:p>
            <a:r>
              <a:rPr lang="fr-BE"/>
              <a:t>MainWindow.xaml</a:t>
            </a:r>
          </a:p>
          <a:p>
            <a:pPr lvl="1">
              <a:tabLst>
                <a:tab pos="1879600" algn="l"/>
                <a:tab pos="3594100" algn="l"/>
                <a:tab pos="5207000" algn="l"/>
              </a:tabLst>
            </a:pPr>
            <a:r>
              <a:rPr lang="fr-BE"/>
              <a:t>x:Class	xmlns	</a:t>
            </a:r>
            <a:r>
              <a:rPr lang="fr-BE" smtClean="0"/>
              <a:t>xmlns:x</a:t>
            </a:r>
          </a:p>
          <a:p>
            <a:pPr lvl="1">
              <a:tabLst>
                <a:tab pos="1879600" algn="l"/>
                <a:tab pos="3594100" algn="l"/>
                <a:tab pos="5207000" algn="l"/>
              </a:tabLst>
            </a:pPr>
            <a:r>
              <a:rPr lang="fr-BE" smtClean="0"/>
              <a:t>Title</a:t>
            </a:r>
            <a:r>
              <a:rPr lang="fr-BE"/>
              <a:t>	</a:t>
            </a:r>
            <a:r>
              <a:rPr lang="fr-BE" smtClean="0"/>
              <a:t>Height</a:t>
            </a:r>
            <a:r>
              <a:rPr lang="fr-BE"/>
              <a:t>	Width</a:t>
            </a:r>
          </a:p>
          <a:p>
            <a:r>
              <a:rPr lang="fr-BE"/>
              <a:t>MainWindow.xaml.cs</a:t>
            </a:r>
          </a:p>
          <a:p>
            <a:pPr marL="0" indent="0">
              <a:buNone/>
            </a:pPr>
            <a:endParaRPr lang="fr-BE"/>
          </a:p>
        </p:txBody>
      </p:sp>
      <p:sp>
        <p:nvSpPr>
          <p:cNvPr id="8" name="TextBox 7"/>
          <p:cNvSpPr txBox="1"/>
          <p:nvPr/>
        </p:nvSpPr>
        <p:spPr>
          <a:xfrm>
            <a:off x="515699" y="3289300"/>
            <a:ext cx="8424936" cy="2062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x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: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Class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="WpfApplication1.MainWindow"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       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xmlns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="http://schemas.microsoft.com/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winfx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/2006/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xaml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/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presentation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"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       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xmlns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: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x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="http://schemas.microsoft.com/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winfx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/2006/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xaml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"</a:t>
            </a:r>
            <a:endParaRPr lang="fr-BE" sz="1600" dirty="0" smtClean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onsolas"/>
              </a:rPr>
              <a:t>       </a:t>
            </a:r>
            <a:r>
              <a:rPr lang="en-US" sz="1600" dirty="0" smtClean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Title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MainWindow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Height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="135"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Width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="404</a:t>
            </a:r>
            <a:r>
              <a:rPr lang="en-US" sz="1600" dirty="0" smtClean="0">
                <a:solidFill>
                  <a:srgbClr val="0000FF"/>
                </a:solidFill>
                <a:latin typeface="Consolas"/>
              </a:rPr>
              <a:t>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   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</a:p>
          <a:p>
            <a:endParaRPr lang="fr-BE" sz="1600" dirty="0" smtClean="0">
              <a:solidFill>
                <a:srgbClr val="0000FF"/>
              </a:solidFill>
              <a:latin typeface="Consolas"/>
            </a:endParaRPr>
          </a:p>
          <a:p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   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</a:p>
          <a:p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srgbClr val="0000FF"/>
              </a:solidFill>
              <a:latin typeface="Consola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2660" y="4369420"/>
            <a:ext cx="5265362" cy="22467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 err="1">
                <a:solidFill>
                  <a:srgbClr val="0000FF"/>
                </a:solidFill>
                <a:latin typeface="Consolas"/>
              </a:rPr>
              <a:t>namespace</a:t>
            </a:r>
            <a:r>
              <a:rPr lang="fr-BE" sz="1400" dirty="0">
                <a:solidFill>
                  <a:prstClr val="black"/>
                </a:solidFill>
                <a:latin typeface="Consolas"/>
              </a:rPr>
              <a:t> WpfApplication1</a:t>
            </a:r>
          </a:p>
          <a:p>
            <a:r>
              <a:rPr lang="fr-BE" sz="1400" dirty="0">
                <a:solidFill>
                  <a:prstClr val="black"/>
                </a:solidFill>
                <a:latin typeface="Consolas"/>
              </a:rPr>
              <a:t>{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Consolas"/>
              </a:rPr>
              <a:t>    public</a:t>
            </a:r>
            <a:r>
              <a:rPr lang="en-US" sz="1400" dirty="0" smtClean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partial</a:t>
            </a:r>
            <a:r>
              <a:rPr lang="en-US" sz="14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class</a:t>
            </a:r>
            <a:r>
              <a:rPr lang="en-US" sz="14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/>
              </a:rPr>
              <a:t>MainWindow</a:t>
            </a:r>
            <a:r>
              <a:rPr lang="en-US" sz="1400" dirty="0">
                <a:solidFill>
                  <a:prstClr val="black"/>
                </a:solidFill>
                <a:latin typeface="Consolas"/>
              </a:rPr>
              <a:t> : </a:t>
            </a:r>
            <a:r>
              <a:rPr lang="en-US" sz="1400" dirty="0">
                <a:solidFill>
                  <a:srgbClr val="2B91AF"/>
                </a:solidFill>
                <a:latin typeface="Consolas"/>
              </a:rPr>
              <a:t>Window</a:t>
            </a:r>
            <a:endParaRPr lang="en-US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prstClr val="black"/>
                </a:solidFill>
                <a:latin typeface="Consolas"/>
              </a:rPr>
              <a:t>    {</a:t>
            </a:r>
          </a:p>
          <a:p>
            <a:r>
              <a:rPr lang="fr-BE" sz="1400" dirty="0">
                <a:solidFill>
                  <a:prstClr val="black"/>
                </a:solidFill>
                <a:latin typeface="Consolas"/>
              </a:rPr>
              <a:t>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public</a:t>
            </a:r>
            <a:r>
              <a:rPr lang="fr-BE" sz="14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prstClr val="black"/>
                </a:solidFill>
                <a:latin typeface="Consolas"/>
              </a:rPr>
              <a:t>MainWindow</a:t>
            </a:r>
            <a:r>
              <a:rPr lang="fr-BE" sz="1400" dirty="0">
                <a:solidFill>
                  <a:prstClr val="black"/>
                </a:solidFill>
                <a:latin typeface="Consolas"/>
              </a:rPr>
              <a:t>()</a:t>
            </a:r>
          </a:p>
          <a:p>
            <a:r>
              <a:rPr lang="fr-BE" sz="1400" dirty="0">
                <a:solidFill>
                  <a:prstClr val="black"/>
                </a:solidFill>
                <a:latin typeface="Consolas"/>
              </a:rPr>
              <a:t>        {</a:t>
            </a:r>
          </a:p>
          <a:p>
            <a:r>
              <a:rPr lang="fr-BE" sz="1400" dirty="0">
                <a:solidFill>
                  <a:prstClr val="black"/>
                </a:solidFill>
                <a:latin typeface="Consolas"/>
              </a:rPr>
              <a:t>            </a:t>
            </a:r>
            <a:r>
              <a:rPr lang="fr-BE" sz="1400" dirty="0" err="1">
                <a:solidFill>
                  <a:prstClr val="black"/>
                </a:solidFill>
                <a:latin typeface="Consolas"/>
              </a:rPr>
              <a:t>InitializeComponent</a:t>
            </a:r>
            <a:r>
              <a:rPr lang="fr-BE" sz="1400" dirty="0">
                <a:solidFill>
                  <a:prstClr val="black"/>
                </a:solidFill>
                <a:latin typeface="Consolas"/>
              </a:rPr>
              <a:t>();</a:t>
            </a:r>
          </a:p>
          <a:p>
            <a:r>
              <a:rPr lang="fr-BE" sz="1400" dirty="0">
                <a:solidFill>
                  <a:prstClr val="black"/>
                </a:solidFill>
                <a:latin typeface="Consolas"/>
              </a:rPr>
              <a:t>        }</a:t>
            </a:r>
          </a:p>
          <a:p>
            <a:r>
              <a:rPr lang="fr-BE" sz="1400" dirty="0">
                <a:solidFill>
                  <a:prstClr val="black"/>
                </a:solidFill>
                <a:latin typeface="Consolas"/>
              </a:rPr>
              <a:t>    }</a:t>
            </a:r>
          </a:p>
          <a:p>
            <a:r>
              <a:rPr lang="fr-BE" sz="1400" dirty="0" smtClean="0">
                <a:solidFill>
                  <a:prstClr val="black"/>
                </a:solidFill>
                <a:latin typeface="Consolas"/>
              </a:rPr>
              <a:t>}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661007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Components</a:t>
            </a:r>
            <a:endParaRPr lang="fr-BE"/>
          </a:p>
        </p:txBody>
      </p:sp>
      <p:sp>
        <p:nvSpPr>
          <p:cNvPr id="6" name="Rounded Rectangle 5"/>
          <p:cNvSpPr/>
          <p:nvPr/>
        </p:nvSpPr>
        <p:spPr bwMode="auto">
          <a:xfrm>
            <a:off x="6804248" y="116632"/>
            <a:ext cx="2160240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UIElement</a:t>
            </a:r>
            <a:endParaRPr lang="fr-BE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804248" y="703456"/>
            <a:ext cx="2160240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FrameworkElement</a:t>
            </a:r>
            <a:endParaRPr lang="fr-BE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31080" y="1556792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Control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2449538" y="1556792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ItemsControl</a:t>
            </a:r>
            <a:endParaRPr lang="fr-BE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81786" y="1556792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Panel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6914356" y="1559104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Shape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681786" y="2069977"/>
            <a:ext cx="1944216" cy="1440160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Canvas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DockPanel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Grid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StackPanel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TabPanel</a:t>
            </a:r>
            <a:endParaRPr lang="fr-BE" sz="1600" b="1" dirty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914034" y="2060848"/>
            <a:ext cx="1944216" cy="1440160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Ellipse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Line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Path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Rectange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31079" y="2060848"/>
            <a:ext cx="2036997" cy="4130213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Label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Button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Calendar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CheckBox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Frame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Image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MediaElement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RadioBox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RadioButton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RichTextBox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ScrollViewer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TextBox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TextBlock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ToolTip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UserControl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Window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421738" y="2060849"/>
            <a:ext cx="1944216" cy="2936637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DataGrid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TreeView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ComboBox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ListBox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ListView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Menu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StatusBar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TabControl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449538" y="5294396"/>
            <a:ext cx="1944216" cy="926643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ScrollBar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Slider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ProgressBar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914034" y="4117698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Decorator</a:t>
            </a:r>
            <a:endParaRPr lang="fr-BE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914034" y="4653136"/>
            <a:ext cx="1944216" cy="751462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Border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ViewBox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4048" y="6335076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chemeClr val="tx1">
                    <a:lumMod val="50000"/>
                  </a:schemeClr>
                </a:solidFill>
              </a:rPr>
              <a:t>http://msdn.microsoft.com/fr-fr/library/ms590941.aspx</a:t>
            </a:r>
          </a:p>
        </p:txBody>
      </p:sp>
      <p:cxnSp>
        <p:nvCxnSpPr>
          <p:cNvPr id="22" name="Straight Connector 21"/>
          <p:cNvCxnSpPr>
            <a:stCxn id="6" idx="2"/>
            <a:endCxn id="7" idx="0"/>
          </p:cNvCxnSpPr>
          <p:nvPr/>
        </p:nvCxnSpPr>
        <p:spPr>
          <a:xfrm>
            <a:off x="7884368" y="548680"/>
            <a:ext cx="0" cy="15477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2"/>
            <a:endCxn id="13" idx="0"/>
          </p:cNvCxnSpPr>
          <p:nvPr/>
        </p:nvCxnSpPr>
        <p:spPr>
          <a:xfrm>
            <a:off x="7884368" y="1135504"/>
            <a:ext cx="2096" cy="42360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49577" y="1347304"/>
            <a:ext cx="6636887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0"/>
          </p:cNvCxnSpPr>
          <p:nvPr/>
        </p:nvCxnSpPr>
        <p:spPr>
          <a:xfrm flipV="1">
            <a:off x="5653894" y="1347304"/>
            <a:ext cx="0" cy="20948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406260" y="1347304"/>
            <a:ext cx="0" cy="20948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97" y="1347304"/>
            <a:ext cx="0" cy="20948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873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Styles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435100"/>
            <a:ext cx="8382000" cy="1097223"/>
          </a:xfrm>
        </p:spPr>
        <p:txBody>
          <a:bodyPr/>
          <a:lstStyle/>
          <a:p>
            <a:r>
              <a:rPr lang="fr-BE" smtClean="0"/>
              <a:t>Centralized properties</a:t>
            </a:r>
          </a:p>
          <a:p>
            <a:endParaRPr lang="fr-BE"/>
          </a:p>
          <a:p>
            <a:r>
              <a:rPr lang="fr-BE" smtClean="0"/>
              <a:t>Like CSS in HTML</a:t>
            </a:r>
            <a:endParaRPr lang="fr-BE"/>
          </a:p>
        </p:txBody>
      </p:sp>
      <p:sp>
        <p:nvSpPr>
          <p:cNvPr id="7" name="TextBox 6"/>
          <p:cNvSpPr txBox="1"/>
          <p:nvPr/>
        </p:nvSpPr>
        <p:spPr>
          <a:xfrm>
            <a:off x="1187624" y="2564904"/>
            <a:ext cx="7590539" cy="40318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Window.Resources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x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: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Key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="MyStyle"&gt;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Button.Background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="Orange"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Button.FontStyle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="Italic"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Button.Padding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="8,4"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Button.Margin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="4"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Window.Resources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Orientation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="Horizontal"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nsolas"/>
              </a:rPr>
              <a:t>VerticalAlignment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="Top"&gt;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Style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StaticResource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MyStyle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}"&gt;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Button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Style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en-US" sz="1600" dirty="0" err="1">
                <a:solidFill>
                  <a:srgbClr val="A31515"/>
                </a:solidFill>
                <a:latin typeface="Consolas"/>
              </a:rPr>
              <a:t>StaticResource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nsolas"/>
              </a:rPr>
              <a:t>MyStyle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}"&gt;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are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Button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Button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Style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en-US" sz="1600" dirty="0" err="1">
                <a:solidFill>
                  <a:srgbClr val="A31515"/>
                </a:solidFill>
                <a:latin typeface="Consolas"/>
              </a:rPr>
              <a:t>StaticResource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nsolas"/>
              </a:rPr>
              <a:t>MyStyle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}"&gt;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cool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Button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srgbClr val="0000FF"/>
              </a:solidFill>
              <a:latin typeface="Consola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59832" y="5301207"/>
            <a:ext cx="3600400" cy="761389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15816" y="3068959"/>
            <a:ext cx="1764196" cy="288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3573016"/>
            <a:ext cx="720080" cy="288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824536" cy="99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990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Target Type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203854"/>
            <a:ext cx="8382000" cy="707886"/>
          </a:xfrm>
        </p:spPr>
        <p:txBody>
          <a:bodyPr/>
          <a:lstStyle/>
          <a:p>
            <a:endParaRPr lang="fr-BE" smtClean="0"/>
          </a:p>
          <a:p>
            <a:r>
              <a:rPr lang="fr-BE" smtClean="0"/>
              <a:t>To apply a style to all defined componenents</a:t>
            </a:r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1043608" y="2420888"/>
            <a:ext cx="7478329" cy="40318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Window.Resources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TargetType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="Background"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="Orange"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FontStyle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="Italic"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="Padding"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="8,4"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="Margin"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="4"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Window.Resources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Orientation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="Horizontal"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nsolas"/>
              </a:rPr>
              <a:t>VerticalAlignment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="Top"&gt;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are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cool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srgbClr val="0000FF"/>
              </a:solidFill>
              <a:latin typeface="Consola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71800" y="2928186"/>
            <a:ext cx="2160240" cy="288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6093296"/>
            <a:ext cx="3326552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FF"/>
                </a:solidFill>
                <a:latin typeface="Consolas"/>
              </a:defRPr>
            </a:lvl1pPr>
          </a:lstStyle>
          <a:p>
            <a:r>
              <a:rPr lang="fr-BE" dirty="0" err="1"/>
              <a:t>TargetType</a:t>
            </a:r>
            <a:r>
              <a:rPr lang="fr-BE" dirty="0"/>
              <a:t>="</a:t>
            </a:r>
            <a:r>
              <a:rPr lang="fr-BE" dirty="0" err="1"/>
              <a:t>Button</a:t>
            </a:r>
            <a:r>
              <a:rPr lang="fr-BE" dirty="0"/>
              <a:t>"</a:t>
            </a:r>
          </a:p>
          <a:p>
            <a:r>
              <a:rPr lang="fr-BE" dirty="0" err="1"/>
              <a:t>TargetType</a:t>
            </a:r>
            <a:r>
              <a:rPr lang="fr-BE" dirty="0"/>
              <a:t>="{</a:t>
            </a:r>
            <a:r>
              <a:rPr lang="fr-BE" dirty="0" err="1"/>
              <a:t>x:Type</a:t>
            </a:r>
            <a:r>
              <a:rPr lang="fr-BE" dirty="0"/>
              <a:t> </a:t>
            </a:r>
            <a:r>
              <a:rPr lang="fr-BE" dirty="0" err="1"/>
              <a:t>Button</a:t>
            </a:r>
            <a:r>
              <a:rPr lang="fr-BE" dirty="0"/>
              <a:t>}"</a:t>
            </a:r>
          </a:p>
        </p:txBody>
      </p:sp>
    </p:spTree>
    <p:extLst>
      <p:ext uri="{BB962C8B-B14F-4D97-AF65-F5344CB8AC3E}">
        <p14:creationId xmlns:p14="http://schemas.microsoft.com/office/powerpoint/2010/main" val="2490242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Triggers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203854"/>
            <a:ext cx="8382000" cy="707886"/>
          </a:xfrm>
        </p:spPr>
        <p:txBody>
          <a:bodyPr/>
          <a:lstStyle/>
          <a:p>
            <a:endParaRPr lang="fr-BE" smtClean="0"/>
          </a:p>
          <a:p>
            <a:r>
              <a:rPr lang="fr-BE" smtClean="0"/>
              <a:t>Style definiton when an action occured</a:t>
            </a:r>
            <a:endParaRPr lang="fr-BE"/>
          </a:p>
        </p:txBody>
      </p:sp>
      <p:sp>
        <p:nvSpPr>
          <p:cNvPr id="9" name="TextBox 8"/>
          <p:cNvSpPr txBox="1"/>
          <p:nvPr/>
        </p:nvSpPr>
        <p:spPr>
          <a:xfrm>
            <a:off x="1043607" y="2924944"/>
            <a:ext cx="7253909" cy="329320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Window.Resources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TargetType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x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: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Type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}"&gt;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="Background"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="Orange"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FontStyle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="Italic"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="Padding"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="8,4"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="Margin"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="4"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Style.Triggers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Trigger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IsMouseOver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="True"&gt;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Setter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Property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="Background"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Value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="Yellow"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Trigger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        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Style.Triggers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Style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Window.Resources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srgbClr val="0000FF"/>
              </a:solidFill>
              <a:latin typeface="Consola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212910" y="4910203"/>
            <a:ext cx="1671458" cy="24788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85984" y="3457184"/>
            <a:ext cx="1671458" cy="24788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98" y="476672"/>
            <a:ext cx="424468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464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Shape 242689"/>
          <p:cNvSpPr>
            <a:spLocks noGrp="1" noChangeArrowheads="1"/>
          </p:cNvSpPr>
          <p:nvPr>
            <p:ph type="title"/>
          </p:nvPr>
        </p:nvSpPr>
        <p:spPr>
          <a:xfrm>
            <a:off x="304800" y="3508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spc="-150" dirty="0" smtClean="0"/>
              <a:t>Windows Presentation Foundation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359833" y="1435676"/>
          <a:ext cx="4778837" cy="501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 l="545" t="6452" r="1165" b="3226"/>
          <a:stretch>
            <a:fillRect/>
          </a:stretch>
        </p:blipFill>
        <p:spPr bwMode="auto">
          <a:xfrm>
            <a:off x="5334000" y="1828800"/>
            <a:ext cx="2791097" cy="22240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21282131" lon="20413710" rev="21497059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 l="808" t="6079" r="149" b="3068"/>
          <a:stretch>
            <a:fillRect/>
          </a:stretch>
        </p:blipFill>
        <p:spPr bwMode="auto">
          <a:xfrm>
            <a:off x="5943600" y="3124200"/>
            <a:ext cx="2877206" cy="228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21282131" lon="20413710" rev="21497059"/>
            </a:camera>
            <a:lightRig rig="threePt" dir="t"/>
          </a:scene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Template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203854"/>
            <a:ext cx="8382000" cy="1026435"/>
          </a:xfrm>
        </p:spPr>
        <p:txBody>
          <a:bodyPr/>
          <a:lstStyle/>
          <a:p>
            <a:endParaRPr lang="fr-BE" smtClean="0"/>
          </a:p>
          <a:p>
            <a:r>
              <a:rPr lang="en-US"/>
              <a:t>Each component has a default visual model that can be redefined.</a:t>
            </a:r>
            <a:endParaRPr lang="fr-BE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40CFF"/>
              </a:clrFrom>
              <a:clrTo>
                <a:srgbClr val="140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11619"/>
            <a:ext cx="6604376" cy="407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708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Template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203854"/>
            <a:ext cx="8382000" cy="707886"/>
          </a:xfrm>
        </p:spPr>
        <p:txBody>
          <a:bodyPr/>
          <a:lstStyle/>
          <a:p>
            <a:endParaRPr lang="fr-BE" smtClean="0"/>
          </a:p>
          <a:p>
            <a:r>
              <a:rPr lang="fr-BE" smtClean="0"/>
              <a:t>Example</a:t>
            </a:r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45" y="476672"/>
            <a:ext cx="435134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564904"/>
            <a:ext cx="8640960" cy="304698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Content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="Styles"&gt;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Button.Template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ControlTemplate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TargetType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x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: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Type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}"&gt;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smtClean="0">
                <a:solidFill>
                  <a:srgbClr val="A31515"/>
                </a:solidFill>
                <a:latin typeface="Consolas"/>
              </a:rPr>
              <a:t>Ellipse</a:t>
            </a:r>
            <a:r>
              <a:rPr lang="fr-BE" sz="1600" dirty="0" smtClean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Fill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TemplateBinding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Background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}"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endParaRPr lang="fr-BE" sz="1600" dirty="0" smtClean="0">
              <a:solidFill>
                <a:srgbClr val="FF0000"/>
              </a:solidFill>
              <a:latin typeface="Consolas"/>
            </a:endParaRPr>
          </a:p>
          <a:p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smtClean="0">
                <a:solidFill>
                  <a:srgbClr val="FF0000"/>
                </a:solidFill>
                <a:latin typeface="Consolas"/>
              </a:rPr>
              <a:t>                        Stroke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TemplateBinding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BorderBrush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}"/&gt;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ContentPresenter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FF0000"/>
                </a:solidFill>
                <a:latin typeface="Consolas"/>
              </a:rPr>
              <a:t>HorizontalAlignment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="Center"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endParaRPr lang="fr-BE" sz="1600" dirty="0" smtClean="0">
              <a:solidFill>
                <a:srgbClr val="FF0000"/>
              </a:solidFill>
              <a:latin typeface="Consolas"/>
            </a:endParaRPr>
          </a:p>
          <a:p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smtClean="0">
                <a:solidFill>
                  <a:srgbClr val="FF0000"/>
                </a:solidFill>
                <a:latin typeface="Consolas"/>
              </a:rPr>
              <a:t>                                 </a:t>
            </a:r>
            <a:r>
              <a:rPr lang="fr-BE" sz="1600" dirty="0" err="1" smtClean="0">
                <a:solidFill>
                  <a:srgbClr val="FF0000"/>
                </a:solidFill>
                <a:latin typeface="Consolas"/>
              </a:rPr>
              <a:t>VerticalAlignment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="Center"/&gt;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ControlTemplate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Button.Template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srgbClr val="0000FF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600412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Template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833" y="1203854"/>
            <a:ext cx="8382000" cy="707886"/>
          </a:xfrm>
        </p:spPr>
        <p:txBody>
          <a:bodyPr/>
          <a:lstStyle/>
          <a:p>
            <a:endParaRPr lang="fr-BE" smtClean="0"/>
          </a:p>
          <a:p>
            <a:r>
              <a:rPr lang="fr-BE"/>
              <a:t>http://</a:t>
            </a:r>
            <a:r>
              <a:rPr lang="fr-BE" smtClean="0"/>
              <a:t>wpfthemes.codeplex.com</a:t>
            </a:r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070100"/>
            <a:ext cx="4148287" cy="19891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43" y="1549400"/>
            <a:ext cx="4148287" cy="19891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37" y="4059238"/>
            <a:ext cx="4148287" cy="2255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9" y="4584957"/>
            <a:ext cx="4148288" cy="20571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454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Components</a:t>
            </a:r>
            <a:endParaRPr lang="fr-BE"/>
          </a:p>
        </p:txBody>
      </p:sp>
      <p:sp>
        <p:nvSpPr>
          <p:cNvPr id="6" name="Rounded Rectangle 5"/>
          <p:cNvSpPr/>
          <p:nvPr/>
        </p:nvSpPr>
        <p:spPr bwMode="auto">
          <a:xfrm>
            <a:off x="6804248" y="116632"/>
            <a:ext cx="2160240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UIElement</a:t>
            </a:r>
            <a:endParaRPr lang="fr-BE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804248" y="703456"/>
            <a:ext cx="2160240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FrameworkElement</a:t>
            </a:r>
            <a:endParaRPr lang="fr-BE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31080" y="1556792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Control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2449538" y="1556792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ItemsControl</a:t>
            </a:r>
            <a:endParaRPr lang="fr-BE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81786" y="1556792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Panel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6914356" y="1559104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Shape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681786" y="2069977"/>
            <a:ext cx="1944216" cy="1440160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Canvas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DockPanel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Grid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StackPanel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TabPanel</a:t>
            </a:r>
            <a:endParaRPr lang="fr-BE" sz="1600" b="1" dirty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914034" y="2060848"/>
            <a:ext cx="1944216" cy="1440160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Ellipse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Line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Path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Rectange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31079" y="2060848"/>
            <a:ext cx="2036997" cy="4130213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Label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Button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Calendar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CheckBox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Frame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Image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MediaElement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RadioBox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RadioButton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RichTextBox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ScrollViewer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TextBox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TextBlock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ToolTip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UserControl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Window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421738" y="2060849"/>
            <a:ext cx="1944216" cy="2936637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DataGrid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TreeView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ComboBox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ListBox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ListView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Menu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StatusBar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TabControl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449538" y="5294396"/>
            <a:ext cx="1944216" cy="926643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ScrollBar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Slider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ProgressBar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914034" y="4117698"/>
            <a:ext cx="194421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Decorator</a:t>
            </a:r>
            <a:endParaRPr lang="fr-BE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914034" y="4653136"/>
            <a:ext cx="1944216" cy="751462"/>
          </a:xfrm>
          <a:prstGeom prst="roundRect">
            <a:avLst>
              <a:gd name="adj" fmla="val 764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smtClean="0">
                <a:solidFill>
                  <a:schemeClr val="bg1"/>
                </a:solidFill>
                <a:latin typeface="Segoe" pitchFamily="34" charset="0"/>
              </a:rPr>
              <a:t>Border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fr-BE" sz="1600" b="1" dirty="0" err="1" smtClean="0">
                <a:solidFill>
                  <a:schemeClr val="bg1"/>
                </a:solidFill>
                <a:latin typeface="Segoe" pitchFamily="34" charset="0"/>
              </a:rPr>
              <a:t>ViewBox</a:t>
            </a:r>
            <a:endParaRPr lang="fr-BE" sz="1600" b="1" dirty="0" smtClean="0">
              <a:solidFill>
                <a:schemeClr val="bg1"/>
              </a:solidFill>
              <a:latin typeface="Segoe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4048" y="6335076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chemeClr val="tx1">
                    <a:lumMod val="50000"/>
                  </a:schemeClr>
                </a:solidFill>
              </a:rPr>
              <a:t>http://msdn.microsoft.com/fr-fr/library/ms590941.aspx</a:t>
            </a:r>
          </a:p>
        </p:txBody>
      </p:sp>
      <p:cxnSp>
        <p:nvCxnSpPr>
          <p:cNvPr id="22" name="Straight Connector 21"/>
          <p:cNvCxnSpPr>
            <a:stCxn id="6" idx="2"/>
            <a:endCxn id="7" idx="0"/>
          </p:cNvCxnSpPr>
          <p:nvPr/>
        </p:nvCxnSpPr>
        <p:spPr>
          <a:xfrm>
            <a:off x="7884368" y="548680"/>
            <a:ext cx="0" cy="15477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2"/>
            <a:endCxn id="13" idx="0"/>
          </p:cNvCxnSpPr>
          <p:nvPr/>
        </p:nvCxnSpPr>
        <p:spPr>
          <a:xfrm>
            <a:off x="7884368" y="1135504"/>
            <a:ext cx="2096" cy="42360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49577" y="1347304"/>
            <a:ext cx="6636887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0"/>
          </p:cNvCxnSpPr>
          <p:nvPr/>
        </p:nvCxnSpPr>
        <p:spPr>
          <a:xfrm flipV="1">
            <a:off x="5653894" y="1347304"/>
            <a:ext cx="0" cy="20948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406260" y="1347304"/>
            <a:ext cx="0" cy="20948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97" y="1347304"/>
            <a:ext cx="0" cy="20948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 bwMode="auto">
          <a:xfrm>
            <a:off x="6804249" y="1452047"/>
            <a:ext cx="2160240" cy="2307153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580508" y="1452047"/>
            <a:ext cx="2160240" cy="2307153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69457" y="1452047"/>
            <a:ext cx="2160240" cy="4883029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341526" y="1452047"/>
            <a:ext cx="2160240" cy="3716853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31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ListBox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833" y="1851554"/>
            <a:ext cx="8377767" cy="2442207"/>
          </a:xfrm>
        </p:spPr>
        <p:txBody>
          <a:bodyPr/>
          <a:lstStyle/>
          <a:p>
            <a:pPr>
              <a:tabLst>
                <a:tab pos="3406775" algn="l"/>
                <a:tab pos="3857625" algn="l"/>
              </a:tabLst>
            </a:pPr>
            <a:r>
              <a:rPr lang="fr-BE" smtClean="0"/>
              <a:t>Items</a:t>
            </a:r>
            <a:r>
              <a:rPr lang="fr-BE"/>
              <a:t>	…	Collection d'éléments</a:t>
            </a:r>
          </a:p>
          <a:p>
            <a:pPr>
              <a:tabLst>
                <a:tab pos="3406775" algn="l"/>
                <a:tab pos="3857625" algn="l"/>
              </a:tabLst>
            </a:pPr>
            <a:r>
              <a:rPr lang="fr-BE"/>
              <a:t>Items.Count	…	Retourne le nombre d’éléments</a:t>
            </a:r>
          </a:p>
          <a:p>
            <a:pPr>
              <a:tabLst>
                <a:tab pos="3406775" algn="l"/>
                <a:tab pos="3857625" algn="l"/>
              </a:tabLst>
            </a:pPr>
            <a:r>
              <a:rPr lang="fr-BE"/>
              <a:t>SelectedItem	…	Élément sélectionné</a:t>
            </a:r>
          </a:p>
          <a:p>
            <a:pPr>
              <a:tabLst>
                <a:tab pos="3406775" algn="l"/>
                <a:tab pos="3857625" algn="l"/>
              </a:tabLst>
            </a:pPr>
            <a:r>
              <a:rPr lang="fr-BE"/>
              <a:t>SelectionMode	…	Mode de </a:t>
            </a:r>
            <a:r>
              <a:rPr lang="fr-BE" smtClean="0"/>
              <a:t>sélection</a:t>
            </a:r>
            <a:br>
              <a:rPr lang="fr-BE" smtClean="0"/>
            </a:br>
            <a:r>
              <a:rPr lang="fr-BE"/>
              <a:t>		 - </a:t>
            </a:r>
            <a:r>
              <a:rPr lang="fr-BE" i="1"/>
              <a:t>Extended</a:t>
            </a:r>
            <a:r>
              <a:rPr lang="fr-BE"/>
              <a:t/>
            </a:r>
            <a:br>
              <a:rPr lang="fr-BE"/>
            </a:br>
            <a:r>
              <a:rPr lang="fr-BE"/>
              <a:t>		 - </a:t>
            </a:r>
            <a:r>
              <a:rPr lang="fr-BE" i="1"/>
              <a:t>Multiple</a:t>
            </a:r>
            <a:r>
              <a:rPr lang="fr-BE"/>
              <a:t/>
            </a:r>
            <a:br>
              <a:rPr lang="fr-BE"/>
            </a:br>
            <a:r>
              <a:rPr lang="fr-BE"/>
              <a:t>		 - </a:t>
            </a:r>
            <a:r>
              <a:rPr lang="fr-BE" i="1"/>
              <a:t>Single</a:t>
            </a:r>
            <a:r>
              <a:rPr lang="fr-BE"/>
              <a:t> (default)</a:t>
            </a:r>
            <a:endParaRPr lang="fr-BE" sz="3100"/>
          </a:p>
        </p:txBody>
      </p:sp>
      <p:sp>
        <p:nvSpPr>
          <p:cNvPr id="10" name="TextBox 9"/>
          <p:cNvSpPr txBox="1"/>
          <p:nvPr/>
        </p:nvSpPr>
        <p:spPr>
          <a:xfrm>
            <a:off x="827584" y="4666863"/>
            <a:ext cx="7848872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</a:t>
            </a:r>
            <a:r>
              <a:rPr lang="fr-BE" dirty="0">
                <a:solidFill>
                  <a:srgbClr val="FF0000"/>
                </a:solidFill>
                <a:latin typeface="Consolas"/>
              </a:rPr>
              <a:t> Name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fr-BE" dirty="0" err="1">
                <a:solidFill>
                  <a:srgbClr val="0000FF"/>
                </a:solidFill>
                <a:latin typeface="Consolas"/>
              </a:rPr>
              <a:t>lstCity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"&gt;</a:t>
            </a:r>
            <a:endParaRPr lang="fr-BE" dirty="0">
              <a:solidFill>
                <a:prstClr val="black"/>
              </a:solidFill>
              <a:latin typeface="Consolas"/>
            </a:endParaRPr>
          </a:p>
          <a:p>
            <a:r>
              <a:rPr lang="fr-BE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dirty="0">
                <a:solidFill>
                  <a:srgbClr val="A31515"/>
                </a:solidFill>
                <a:latin typeface="Consolas"/>
              </a:rPr>
              <a:t>New York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&gt;</a:t>
            </a:r>
            <a:endParaRPr lang="fr-BE" dirty="0">
              <a:solidFill>
                <a:prstClr val="black"/>
              </a:solidFill>
              <a:latin typeface="Consolas"/>
            </a:endParaRPr>
          </a:p>
          <a:p>
            <a:r>
              <a:rPr lang="fr-BE" dirty="0" smtClean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dirty="0" smtClean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dirty="0" err="1" smtClean="0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 smtClean="0">
                <a:solidFill>
                  <a:srgbClr val="A31515"/>
                </a:solidFill>
                <a:latin typeface="Consolas"/>
              </a:rPr>
              <a:t> </a:t>
            </a:r>
            <a:r>
              <a:rPr lang="fr-BE" dirty="0" err="1">
                <a:solidFill>
                  <a:srgbClr val="FF0000"/>
                </a:solidFill>
                <a:latin typeface="Consolas"/>
              </a:rPr>
              <a:t>IsSelected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fr-BE" dirty="0" err="1">
                <a:solidFill>
                  <a:srgbClr val="0000FF"/>
                </a:solidFill>
                <a:latin typeface="Consolas"/>
              </a:rPr>
              <a:t>True</a:t>
            </a:r>
            <a:r>
              <a:rPr lang="fr-BE" dirty="0" smtClean="0">
                <a:solidFill>
                  <a:srgbClr val="0000FF"/>
                </a:solidFill>
                <a:latin typeface="Consolas"/>
              </a:rPr>
              <a:t>"&gt;</a:t>
            </a:r>
            <a:r>
              <a:rPr lang="fr-BE" dirty="0" smtClean="0">
                <a:solidFill>
                  <a:srgbClr val="A31515"/>
                </a:solidFill>
                <a:latin typeface="Consolas"/>
              </a:rPr>
              <a:t>Los Angeles</a:t>
            </a:r>
            <a:r>
              <a:rPr lang="fr-BE" dirty="0" smtClean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dirty="0" err="1" smtClean="0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dirty="0" smtClean="0">
              <a:solidFill>
                <a:prstClr val="black"/>
              </a:solidFill>
              <a:latin typeface="Consolas"/>
            </a:endParaRPr>
          </a:p>
          <a:p>
            <a:r>
              <a:rPr lang="fr-BE" dirty="0" smtClean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dirty="0">
                <a:solidFill>
                  <a:srgbClr val="A31515"/>
                </a:solidFill>
                <a:latin typeface="Consolas"/>
              </a:rPr>
              <a:t>Paris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&gt;</a:t>
            </a:r>
            <a:endParaRPr lang="fr-BE" dirty="0">
              <a:solidFill>
                <a:prstClr val="black"/>
              </a:solidFill>
              <a:latin typeface="Consolas"/>
            </a:endParaRPr>
          </a:p>
          <a:p>
            <a:r>
              <a:rPr lang="fr-BE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&gt;</a:t>
            </a:r>
            <a:r>
              <a:rPr lang="fr-BE" dirty="0">
                <a:solidFill>
                  <a:srgbClr val="A31515"/>
                </a:solidFill>
                <a:latin typeface="Consolas"/>
              </a:rPr>
              <a:t>Zürich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ListBoxItem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&gt;</a:t>
            </a:r>
            <a:endParaRPr lang="fr-BE" dirty="0">
              <a:solidFill>
                <a:prstClr val="black"/>
              </a:solidFill>
              <a:latin typeface="Consolas"/>
            </a:endParaRPr>
          </a:p>
          <a:p>
            <a:r>
              <a:rPr lang="fr-BE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dirty="0" err="1">
                <a:solidFill>
                  <a:srgbClr val="A31515"/>
                </a:solidFill>
                <a:latin typeface="Consolas"/>
              </a:rPr>
              <a:t>ListBox</a:t>
            </a:r>
            <a:r>
              <a:rPr lang="fr-BE" dirty="0">
                <a:solidFill>
                  <a:srgbClr val="0000FF"/>
                </a:solidFill>
                <a:latin typeface="Consola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512118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Menu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833" y="1851554"/>
            <a:ext cx="8377767" cy="3026982"/>
          </a:xfrm>
        </p:spPr>
        <p:txBody>
          <a:bodyPr/>
          <a:lstStyle/>
          <a:p>
            <a:r>
              <a:rPr lang="fr-BE"/>
              <a:t>Menu accessible via la touche ALT ou F10</a:t>
            </a:r>
          </a:p>
          <a:p>
            <a:pPr lvl="1"/>
            <a:r>
              <a:rPr lang="fr-BE"/>
              <a:t>Header</a:t>
            </a:r>
          </a:p>
          <a:p>
            <a:pPr lvl="1"/>
            <a:r>
              <a:rPr lang="fr-BE"/>
              <a:t>MenuItem.Icon</a:t>
            </a:r>
          </a:p>
          <a:p>
            <a:pPr lvl="1"/>
            <a:r>
              <a:rPr lang="fr-BE"/>
              <a:t>Separator</a:t>
            </a:r>
          </a:p>
          <a:p>
            <a:pPr lvl="1"/>
            <a:r>
              <a:rPr lang="fr-BE"/>
              <a:t>IsChekable</a:t>
            </a:r>
          </a:p>
          <a:p>
            <a:pPr lvl="1"/>
            <a:r>
              <a:rPr lang="fr-BE"/>
              <a:t>IsChecked</a:t>
            </a:r>
          </a:p>
          <a:p>
            <a:pPr lvl="1"/>
            <a:endParaRPr lang="fr-BE"/>
          </a:p>
          <a:p>
            <a:pPr lvl="1"/>
            <a:r>
              <a:rPr lang="fr-BE"/>
              <a:t>Click</a:t>
            </a:r>
          </a:p>
          <a:p>
            <a:pPr marL="289696" lvl="1" indent="0">
              <a:buNone/>
            </a:pPr>
            <a:endParaRPr lang="fr-BE"/>
          </a:p>
        </p:txBody>
      </p:sp>
      <p:sp>
        <p:nvSpPr>
          <p:cNvPr id="5" name="TextBox 4"/>
          <p:cNvSpPr txBox="1"/>
          <p:nvPr/>
        </p:nvSpPr>
        <p:spPr>
          <a:xfrm>
            <a:off x="2865388" y="2369840"/>
            <a:ext cx="6113512" cy="427809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Menu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MenuItem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Header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="_File"&gt;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A31515"/>
                </a:solidFill>
                <a:latin typeface="Consolas"/>
              </a:rPr>
              <a:t>MenuItem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nsolas"/>
              </a:rPr>
              <a:t>Header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="_Open"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endParaRPr lang="en-US" sz="1600" dirty="0" smtClean="0">
              <a:solidFill>
                <a:srgbClr val="FF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nsolas"/>
              </a:rPr>
              <a:t>                 </a:t>
            </a:r>
            <a:r>
              <a:rPr lang="en-US" sz="1600" dirty="0" err="1" smtClean="0">
                <a:solidFill>
                  <a:srgbClr val="FF0000"/>
                </a:solidFill>
                <a:latin typeface="Consolas"/>
              </a:rPr>
              <a:t>IsEnabled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="True"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endParaRPr lang="en-US" sz="1600" dirty="0" smtClean="0">
              <a:solidFill>
                <a:srgbClr val="FF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nsolas"/>
              </a:rPr>
              <a:t>                 Click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mnuFileOpen_Click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MenuItem.Icon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Image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Source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="Images/edit.gif" /&gt;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MenuItem.Icon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MenuItem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</a:p>
          <a:p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Separator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 /&gt;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endParaRPr lang="en-US" sz="1600" dirty="0" smtClean="0">
              <a:solidFill>
                <a:srgbClr val="A31515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A31515"/>
                </a:solidFill>
                <a:latin typeface="Consolas"/>
              </a:rPr>
              <a:t>MenuItem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Header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="_Print"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nsolas"/>
              </a:rPr>
              <a:t>IsCheckable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="True"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endParaRPr lang="en-US" sz="1600" dirty="0" smtClean="0">
              <a:solidFill>
                <a:srgbClr val="FF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nsolas"/>
              </a:rPr>
              <a:t>                                 </a:t>
            </a:r>
            <a:r>
              <a:rPr lang="en-US" sz="1600" dirty="0" err="1" smtClean="0">
                <a:solidFill>
                  <a:srgbClr val="FF0000"/>
                </a:solidFill>
                <a:latin typeface="Consolas"/>
              </a:rPr>
              <a:t>IsChecked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="True"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endParaRPr lang="fr-BE" sz="1600" dirty="0" smtClean="0">
              <a:solidFill>
                <a:srgbClr val="A31515"/>
              </a:solidFill>
              <a:latin typeface="Consolas"/>
            </a:endParaRPr>
          </a:p>
          <a:p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MenuItem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Menu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srgbClr val="0000FF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12234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Events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833" y="1851554"/>
            <a:ext cx="8377767" cy="3382464"/>
          </a:xfrm>
        </p:spPr>
        <p:txBody>
          <a:bodyPr/>
          <a:lstStyle/>
          <a:p>
            <a:r>
              <a:rPr lang="fr-BE" smtClean="0"/>
              <a:t>Routed Events</a:t>
            </a:r>
            <a:endParaRPr lang="fr-BE"/>
          </a:p>
          <a:p>
            <a:pPr lvl="1"/>
            <a:r>
              <a:rPr lang="en-US"/>
              <a:t>Event handlers can call on multiple listeners in a tree of elements.</a:t>
            </a:r>
            <a:endParaRPr lang="fr-BE"/>
          </a:p>
          <a:p>
            <a:pPr lvl="1"/>
            <a:endParaRPr lang="fr-BE"/>
          </a:p>
          <a:p>
            <a:r>
              <a:rPr lang="fr-BE" smtClean="0"/>
              <a:t>Routing strategy </a:t>
            </a:r>
            <a:r>
              <a:rPr lang="fr-BE" baseline="30000" smtClean="0"/>
              <a:t>*</a:t>
            </a:r>
            <a:endParaRPr lang="fr-BE"/>
          </a:p>
          <a:p>
            <a:pPr lvl="1">
              <a:tabLst>
                <a:tab pos="1790700" algn="l"/>
              </a:tabLst>
            </a:pPr>
            <a:r>
              <a:rPr lang="fr-BE" b="1" i="1"/>
              <a:t>Bubble</a:t>
            </a:r>
            <a:r>
              <a:rPr lang="fr-BE" smtClean="0"/>
              <a:t>: 	Event propagation Up</a:t>
            </a:r>
            <a:endParaRPr lang="fr-BE"/>
          </a:p>
          <a:p>
            <a:pPr lvl="1">
              <a:tabLst>
                <a:tab pos="1790700" algn="l"/>
              </a:tabLst>
            </a:pPr>
            <a:r>
              <a:rPr lang="fr-BE" b="1" i="1"/>
              <a:t>Direct</a:t>
            </a:r>
            <a:r>
              <a:rPr lang="fr-BE"/>
              <a:t> : </a:t>
            </a:r>
            <a:r>
              <a:rPr lang="fr-BE" smtClean="0"/>
              <a:t>	Like Windows </a:t>
            </a:r>
            <a:r>
              <a:rPr lang="fr-BE"/>
              <a:t>Forms</a:t>
            </a:r>
          </a:p>
          <a:p>
            <a:pPr lvl="1">
              <a:tabLst>
                <a:tab pos="1790700" algn="l"/>
              </a:tabLst>
            </a:pPr>
            <a:r>
              <a:rPr lang="fr-BE" b="1" i="1"/>
              <a:t>Tunnel</a:t>
            </a:r>
            <a:r>
              <a:rPr lang="fr-BE"/>
              <a:t> : </a:t>
            </a:r>
            <a:r>
              <a:rPr lang="fr-BE" smtClean="0"/>
              <a:t>	Event propagation bottom (by convention, </a:t>
            </a:r>
            <a:br>
              <a:rPr lang="fr-BE" smtClean="0"/>
            </a:br>
            <a:r>
              <a:rPr lang="fr-BE" smtClean="0"/>
              <a:t>		prefixed with </a:t>
            </a:r>
            <a:r>
              <a:rPr lang="fr-BE" i="1" smtClean="0"/>
              <a:t>Preview</a:t>
            </a:r>
            <a:r>
              <a:rPr lang="fr-BE"/>
              <a:t>).</a:t>
            </a:r>
          </a:p>
          <a:p>
            <a:pPr lvl="1">
              <a:tabLst>
                <a:tab pos="1790700" algn="l"/>
              </a:tabLst>
            </a:pPr>
            <a:endParaRPr lang="fr-BE"/>
          </a:p>
          <a:p>
            <a:pPr marL="517525" lvl="1" indent="0" algn="r">
              <a:buNone/>
            </a:pPr>
            <a:r>
              <a:rPr lang="fr-BE" sz="1800" baseline="30000"/>
              <a:t>*</a:t>
            </a:r>
            <a:r>
              <a:rPr lang="fr-BE" sz="1800"/>
              <a:t> </a:t>
            </a:r>
            <a:r>
              <a:rPr lang="fr-BE" sz="1800" smtClean="0"/>
              <a:t>Defined by the initial developer</a:t>
            </a:r>
            <a:endParaRPr lang="fr-BE" sz="1800"/>
          </a:p>
        </p:txBody>
      </p:sp>
    </p:spTree>
    <p:extLst>
      <p:ext uri="{BB962C8B-B14F-4D97-AF65-F5344CB8AC3E}">
        <p14:creationId xmlns:p14="http://schemas.microsoft.com/office/powerpoint/2010/main" val="1687295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Events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833" y="1343554"/>
            <a:ext cx="8377767" cy="318549"/>
          </a:xfrm>
        </p:spPr>
        <p:txBody>
          <a:bodyPr/>
          <a:lstStyle/>
          <a:p>
            <a:r>
              <a:rPr lang="fr-BE" smtClean="0"/>
              <a:t>Example</a:t>
            </a:r>
            <a:endParaRPr lang="fr-BE" sz="1800"/>
          </a:p>
        </p:txBody>
      </p:sp>
      <p:sp>
        <p:nvSpPr>
          <p:cNvPr id="5" name="TextBox 4"/>
          <p:cNvSpPr txBox="1"/>
          <p:nvPr/>
        </p:nvSpPr>
        <p:spPr>
          <a:xfrm>
            <a:off x="755576" y="4365104"/>
            <a:ext cx="8039380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private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void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onsolas"/>
              </a:rPr>
              <a:t>btnYes_Click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object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sender, </a:t>
            </a:r>
            <a:r>
              <a:rPr lang="en-US" sz="1600" dirty="0" err="1">
                <a:solidFill>
                  <a:srgbClr val="2B91AF"/>
                </a:solidFill>
                <a:latin typeface="Consolas"/>
              </a:rPr>
              <a:t>RoutedEventArgs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e)</a:t>
            </a: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{</a:t>
            </a: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    ListBox1.Items.Add(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"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btnYes_Click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"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);</a:t>
            </a: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}</a:t>
            </a:r>
          </a:p>
          <a:p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private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void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onsolas"/>
              </a:rPr>
              <a:t>Grid_Click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object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sender, </a:t>
            </a:r>
            <a:r>
              <a:rPr lang="en-US" sz="1600" dirty="0" err="1">
                <a:solidFill>
                  <a:srgbClr val="2B91AF"/>
                </a:solidFill>
                <a:latin typeface="Consolas"/>
              </a:rPr>
              <a:t>RoutedEventArgs</a:t>
            </a:r>
            <a:r>
              <a:rPr lang="en-US" sz="1600" dirty="0">
                <a:solidFill>
                  <a:prstClr val="black"/>
                </a:solidFill>
                <a:latin typeface="Consolas"/>
              </a:rPr>
              <a:t> e)</a:t>
            </a: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{</a:t>
            </a: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    ListBox1.Items.Add(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"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Grid_Click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"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);</a:t>
            </a:r>
          </a:p>
          <a:p>
            <a:r>
              <a:rPr lang="fr-BE" sz="1600" dirty="0">
                <a:solidFill>
                  <a:prstClr val="black"/>
                </a:solidFill>
                <a:latin typeface="Consolas"/>
              </a:rPr>
              <a:t>}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1916832"/>
            <a:ext cx="8039380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dirty="0" err="1" smtClean="0">
                <a:solidFill>
                  <a:srgbClr val="FF0000"/>
                </a:solidFill>
                <a:latin typeface="Consolas"/>
              </a:rPr>
              <a:t>Button.Click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Grid_Click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Orientation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="Horizontal"&gt;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>
                <a:solidFill>
                  <a:srgbClr val="A31515"/>
                </a:solidFill>
                <a:latin typeface="Consolas"/>
              </a:rPr>
              <a:t>Button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Name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btnYes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Content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="Yes"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Click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btnYes_Click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"/&gt;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Button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Name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btnNo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fr-BE" sz="1600" dirty="0">
                <a:solidFill>
                  <a:srgbClr val="FF0000"/>
                </a:solidFill>
                <a:latin typeface="Consolas"/>
              </a:rPr>
              <a:t> Content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="No" /&gt;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            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A31515"/>
                </a:solidFill>
                <a:latin typeface="Consolas"/>
              </a:rPr>
              <a:t>ListBox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Name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="ListBox1"</a:t>
            </a:r>
            <a:r>
              <a:rPr lang="en-US" sz="1600" dirty="0">
                <a:solidFill>
                  <a:srgbClr val="FF0000"/>
                </a:solidFill>
                <a:latin typeface="Consolas"/>
              </a:rPr>
              <a:t> Height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="100" /&gt;</a:t>
            </a:r>
            <a:endParaRPr lang="en-US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6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dirty="0">
              <a:solidFill>
                <a:srgbClr val="0000FF"/>
              </a:solidFill>
              <a:latin typeface="Consola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24160" y="2634223"/>
            <a:ext cx="2552295" cy="324036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75656" y="1941884"/>
            <a:ext cx="3096344" cy="288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glow" dir="t">
              <a:rot lat="0" lon="0" rev="6000000"/>
            </a:lightRig>
          </a:scene3d>
          <a:sp3d prstMaterial="flat">
            <a:contourClr>
              <a:srgbClr val="FF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BE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082" y="6402814"/>
            <a:ext cx="2104373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 err="1">
                <a:solidFill>
                  <a:schemeClr val="bg1"/>
                </a:solidFill>
                <a:latin typeface="Consolas"/>
              </a:rPr>
              <a:t>e.Handled</a:t>
            </a:r>
            <a:r>
              <a:rPr lang="fr-BE" sz="1600" dirty="0">
                <a:solidFill>
                  <a:schemeClr val="bg1"/>
                </a:solidFill>
                <a:latin typeface="Consolas"/>
              </a:rPr>
              <a:t> = </a:t>
            </a:r>
            <a:r>
              <a:rPr lang="fr-BE" sz="1600" dirty="0" err="1">
                <a:solidFill>
                  <a:srgbClr val="0000FF"/>
                </a:solidFill>
                <a:latin typeface="Consolas"/>
              </a:rPr>
              <a:t>true</a:t>
            </a:r>
            <a:r>
              <a:rPr lang="fr-BE" sz="1600" dirty="0" smtClean="0">
                <a:solidFill>
                  <a:prstClr val="black"/>
                </a:solidFill>
                <a:latin typeface="Consolas"/>
              </a:rPr>
              <a:t>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689147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smtClean="0"/>
              <a:t>Binding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8324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Binding to simple element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833" y="4963054"/>
            <a:ext cx="8377767" cy="249299"/>
          </a:xfrm>
        </p:spPr>
        <p:txBody>
          <a:bodyPr/>
          <a:lstStyle/>
          <a:p>
            <a:r>
              <a:rPr lang="fr-BE" sz="1800" smtClean="0"/>
              <a:t>Display the first item</a:t>
            </a:r>
            <a:endParaRPr lang="fr-BE" sz="180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26092" y="2248008"/>
            <a:ext cx="8430017" cy="654989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t" anchorCtr="0"/>
          <a:lstStyle/>
          <a:p>
            <a:r>
              <a:rPr lang="fr-BE" sz="1400" b="0" dirty="0" smtClean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b="0" dirty="0">
                <a:solidFill>
                  <a:srgbClr val="A31515"/>
                </a:solidFill>
                <a:latin typeface="Consolas"/>
              </a:rPr>
              <a:t>Label</a:t>
            </a:r>
            <a:r>
              <a:rPr lang="fr-BE" sz="1400" b="0" dirty="0">
                <a:solidFill>
                  <a:srgbClr val="FF0000"/>
                </a:solidFill>
                <a:latin typeface="Consolas"/>
              </a:rPr>
              <a:t> Name</a:t>
            </a:r>
            <a:r>
              <a:rPr lang="fr-BE" sz="1400" b="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fr-BE" sz="1400" b="0" dirty="0" err="1">
                <a:solidFill>
                  <a:srgbClr val="0000FF"/>
                </a:solidFill>
                <a:latin typeface="Consolas"/>
              </a:rPr>
              <a:t>lblLastname</a:t>
            </a:r>
            <a:r>
              <a:rPr lang="fr-BE" sz="1400" b="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fr-BE" sz="1400" b="0" dirty="0">
                <a:solidFill>
                  <a:srgbClr val="FF0000"/>
                </a:solidFill>
                <a:latin typeface="Consolas"/>
              </a:rPr>
              <a:t> Content</a:t>
            </a:r>
            <a:r>
              <a:rPr lang="fr-BE" sz="1400" b="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fr-BE" sz="1400" b="0" dirty="0" err="1">
                <a:solidFill>
                  <a:srgbClr val="0000FF"/>
                </a:solidFill>
                <a:latin typeface="Consolas"/>
              </a:rPr>
              <a:t>Lastname</a:t>
            </a:r>
            <a:r>
              <a:rPr lang="fr-BE" sz="1400" b="0" dirty="0">
                <a:solidFill>
                  <a:srgbClr val="0000FF"/>
                </a:solidFill>
                <a:latin typeface="Consolas"/>
              </a:rPr>
              <a:t>:" /&gt;</a:t>
            </a:r>
            <a:endParaRPr lang="fr-BE" sz="1400" b="0" dirty="0">
              <a:solidFill>
                <a:prstClr val="black"/>
              </a:solidFill>
              <a:latin typeface="Consolas"/>
            </a:endParaRPr>
          </a:p>
          <a:p>
            <a:r>
              <a:rPr lang="en-US" sz="1400" b="0" dirty="0" smtClean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400" b="0" dirty="0" err="1">
                <a:solidFill>
                  <a:srgbClr val="A31515"/>
                </a:solidFill>
                <a:latin typeface="Consolas"/>
              </a:rPr>
              <a:t>TextBox</a:t>
            </a:r>
            <a:r>
              <a:rPr lang="en-US" sz="1400" b="0" dirty="0">
                <a:solidFill>
                  <a:srgbClr val="FF0000"/>
                </a:solidFill>
                <a:latin typeface="Consolas"/>
              </a:rPr>
              <a:t> Name</a:t>
            </a:r>
            <a:r>
              <a:rPr lang="en-US" sz="1400" b="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400" b="0" dirty="0" err="1">
                <a:solidFill>
                  <a:srgbClr val="0000FF"/>
                </a:solidFill>
                <a:latin typeface="Consolas"/>
              </a:rPr>
              <a:t>txtLastname</a:t>
            </a:r>
            <a:r>
              <a:rPr lang="en-US" sz="1400" b="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400" b="0" dirty="0">
                <a:solidFill>
                  <a:srgbClr val="FF0000"/>
                </a:solidFill>
                <a:latin typeface="Consolas"/>
              </a:rPr>
              <a:t> Text</a:t>
            </a:r>
            <a:r>
              <a:rPr lang="en-US" sz="1400" b="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en-US" sz="1400" b="0" dirty="0">
                <a:solidFill>
                  <a:srgbClr val="A31515"/>
                </a:solidFill>
                <a:latin typeface="Consolas"/>
              </a:rPr>
              <a:t>Binding</a:t>
            </a:r>
            <a:r>
              <a:rPr lang="en-US" sz="1400" b="0" dirty="0">
                <a:solidFill>
                  <a:srgbClr val="FF0000"/>
                </a:solidFill>
                <a:latin typeface="Consolas"/>
              </a:rPr>
              <a:t> Path</a:t>
            </a:r>
            <a:r>
              <a:rPr lang="en-US" sz="1400" b="0" dirty="0">
                <a:solidFill>
                  <a:srgbClr val="0000FF"/>
                </a:solidFill>
                <a:latin typeface="Consolas"/>
              </a:rPr>
              <a:t>=</a:t>
            </a:r>
            <a:r>
              <a:rPr lang="en-US" sz="1400" b="0" dirty="0" err="1">
                <a:solidFill>
                  <a:srgbClr val="0000FF"/>
                </a:solidFill>
                <a:latin typeface="Consolas"/>
              </a:rPr>
              <a:t>LastName</a:t>
            </a:r>
            <a:r>
              <a:rPr lang="en-US" sz="1400" b="0" dirty="0">
                <a:solidFill>
                  <a:srgbClr val="0000FF"/>
                </a:solidFill>
                <a:latin typeface="Consolas"/>
              </a:rPr>
              <a:t>}" </a:t>
            </a:r>
            <a:r>
              <a:rPr lang="en-US" sz="1400" b="0" dirty="0" smtClean="0">
                <a:solidFill>
                  <a:srgbClr val="0000FF"/>
                </a:solidFill>
                <a:latin typeface="Consolas"/>
              </a:rPr>
              <a:t>/&gt;</a:t>
            </a:r>
            <a:endParaRPr lang="en-US" sz="1400" b="0" dirty="0">
              <a:solidFill>
                <a:prstClr val="black"/>
              </a:solidFill>
              <a:latin typeface="Consola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28586" y="2503500"/>
            <a:ext cx="2441360" cy="248575"/>
          </a:xfrm>
          <a:prstGeom prst="rect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BE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Lucida Console" pitchFamily="49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26093" y="3038120"/>
            <a:ext cx="8430017" cy="154640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t" anchorCtr="0"/>
          <a:lstStyle/>
          <a:p>
            <a:r>
              <a:rPr lang="fr-BE" sz="1400" b="0" dirty="0">
                <a:solidFill>
                  <a:srgbClr val="2B91AF"/>
                </a:solidFill>
                <a:latin typeface="Consolas"/>
              </a:rPr>
              <a:t>List</a:t>
            </a:r>
            <a:r>
              <a:rPr lang="fr-BE" sz="1400" b="0" dirty="0">
                <a:solidFill>
                  <a:prstClr val="black"/>
                </a:solidFill>
                <a:latin typeface="Consolas"/>
              </a:rPr>
              <a:t>&lt;</a:t>
            </a:r>
            <a:r>
              <a:rPr lang="fr-BE" sz="1400" b="0" dirty="0" err="1">
                <a:solidFill>
                  <a:srgbClr val="2B91AF"/>
                </a:solidFill>
                <a:latin typeface="Consolas"/>
              </a:rPr>
              <a:t>Employee</a:t>
            </a:r>
            <a:r>
              <a:rPr lang="fr-BE" sz="1400" b="0" dirty="0">
                <a:solidFill>
                  <a:prstClr val="black"/>
                </a:solidFill>
                <a:latin typeface="Consolas"/>
              </a:rPr>
              <a:t>&gt; </a:t>
            </a:r>
            <a:r>
              <a:rPr lang="fr-BE" sz="1400" b="0" dirty="0" err="1">
                <a:solidFill>
                  <a:prstClr val="black"/>
                </a:solidFill>
                <a:latin typeface="Consolas"/>
              </a:rPr>
              <a:t>employees</a:t>
            </a:r>
            <a:r>
              <a:rPr lang="fr-BE" sz="14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400" b="0" dirty="0">
                <a:solidFill>
                  <a:srgbClr val="0000FF"/>
                </a:solidFill>
                <a:latin typeface="Consolas"/>
              </a:rPr>
              <a:t>new</a:t>
            </a:r>
            <a:r>
              <a:rPr lang="fr-BE" sz="14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400" b="0" dirty="0">
                <a:solidFill>
                  <a:srgbClr val="2B91AF"/>
                </a:solidFill>
                <a:latin typeface="Consolas"/>
              </a:rPr>
              <a:t>List</a:t>
            </a:r>
            <a:r>
              <a:rPr lang="fr-BE" sz="1400" b="0" dirty="0">
                <a:solidFill>
                  <a:prstClr val="black"/>
                </a:solidFill>
                <a:latin typeface="Consolas"/>
              </a:rPr>
              <a:t>&lt;</a:t>
            </a:r>
            <a:r>
              <a:rPr lang="fr-BE" sz="1400" b="0" dirty="0" err="1">
                <a:solidFill>
                  <a:srgbClr val="2B91AF"/>
                </a:solidFill>
                <a:latin typeface="Consolas"/>
              </a:rPr>
              <a:t>Employee</a:t>
            </a:r>
            <a:r>
              <a:rPr lang="fr-BE" sz="1400" b="0" dirty="0">
                <a:solidFill>
                  <a:prstClr val="black"/>
                </a:solidFill>
                <a:latin typeface="Consolas"/>
              </a:rPr>
              <a:t>&gt;();</a:t>
            </a:r>
          </a:p>
          <a:p>
            <a:endParaRPr lang="fr-BE" sz="1400" b="0" dirty="0">
              <a:solidFill>
                <a:prstClr val="black"/>
              </a:solidFill>
              <a:latin typeface="Consolas"/>
            </a:endParaRPr>
          </a:p>
          <a:p>
            <a:r>
              <a:rPr lang="en-US" sz="1400" b="0" dirty="0" err="1">
                <a:solidFill>
                  <a:prstClr val="black"/>
                </a:solidFill>
                <a:latin typeface="Consolas"/>
              </a:rPr>
              <a:t>employees.Add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(</a:t>
            </a:r>
            <a:r>
              <a:rPr lang="en-US" sz="1400" b="0" dirty="0">
                <a:solidFill>
                  <a:srgbClr val="0000FF"/>
                </a:solidFill>
                <a:latin typeface="Consolas"/>
              </a:rPr>
              <a:t>new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400" b="0" dirty="0">
                <a:solidFill>
                  <a:srgbClr val="2B91AF"/>
                </a:solidFill>
                <a:latin typeface="Consolas"/>
              </a:rPr>
              <a:t>Employee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() { </a:t>
            </a:r>
            <a:r>
              <a:rPr lang="en-US" sz="1400" b="0" dirty="0" err="1">
                <a:solidFill>
                  <a:prstClr val="black"/>
                </a:solidFill>
                <a:latin typeface="Consolas"/>
              </a:rPr>
              <a:t>LastName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en-US" sz="1400" b="0" dirty="0">
                <a:solidFill>
                  <a:srgbClr val="A31515"/>
                </a:solidFill>
                <a:latin typeface="Consolas"/>
              </a:rPr>
              <a:t>"Voituron"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, </a:t>
            </a:r>
            <a:r>
              <a:rPr lang="en-US" sz="1400" b="0" dirty="0" err="1">
                <a:solidFill>
                  <a:prstClr val="black"/>
                </a:solidFill>
                <a:latin typeface="Consolas"/>
              </a:rPr>
              <a:t>FirstName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en-US" sz="1400" b="0" dirty="0">
                <a:solidFill>
                  <a:srgbClr val="A31515"/>
                </a:solidFill>
                <a:latin typeface="Consolas"/>
              </a:rPr>
              <a:t>"Denis"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 });</a:t>
            </a:r>
          </a:p>
          <a:p>
            <a:r>
              <a:rPr lang="en-US" sz="1400" b="0" dirty="0" err="1">
                <a:solidFill>
                  <a:prstClr val="black"/>
                </a:solidFill>
                <a:latin typeface="Consolas"/>
              </a:rPr>
              <a:t>employees.Add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(</a:t>
            </a:r>
            <a:r>
              <a:rPr lang="en-US" sz="1400" b="0" dirty="0">
                <a:solidFill>
                  <a:srgbClr val="0000FF"/>
                </a:solidFill>
                <a:latin typeface="Consolas"/>
              </a:rPr>
              <a:t>new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en-US" sz="1400" b="0" dirty="0">
                <a:solidFill>
                  <a:srgbClr val="2B91AF"/>
                </a:solidFill>
                <a:latin typeface="Consolas"/>
              </a:rPr>
              <a:t>Employee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() { </a:t>
            </a:r>
            <a:r>
              <a:rPr lang="en-US" sz="1400" b="0" dirty="0" err="1">
                <a:solidFill>
                  <a:prstClr val="black"/>
                </a:solidFill>
                <a:latin typeface="Consolas"/>
              </a:rPr>
              <a:t>LastName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en-US" sz="1400" b="0" dirty="0">
                <a:solidFill>
                  <a:srgbClr val="A31515"/>
                </a:solidFill>
                <a:latin typeface="Consolas"/>
              </a:rPr>
              <a:t>"Dubois"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,   </a:t>
            </a:r>
            <a:r>
              <a:rPr lang="en-US" sz="1400" b="0" dirty="0" err="1">
                <a:solidFill>
                  <a:prstClr val="black"/>
                </a:solidFill>
                <a:latin typeface="Consolas"/>
              </a:rPr>
              <a:t>FirstName</a:t>
            </a:r>
            <a:r>
              <a:rPr lang="en-US" sz="14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en-US" sz="1400" b="0" dirty="0">
                <a:solidFill>
                  <a:srgbClr val="A31515"/>
                </a:solidFill>
                <a:latin typeface="Consolas"/>
              </a:rPr>
              <a:t>"Anne“  });</a:t>
            </a:r>
            <a:endParaRPr lang="en-US" sz="1400" b="0" dirty="0">
              <a:solidFill>
                <a:prstClr val="black"/>
              </a:solidFill>
              <a:latin typeface="Consolas"/>
            </a:endParaRPr>
          </a:p>
          <a:p>
            <a:endParaRPr lang="fr-BE" sz="14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b="0" dirty="0" err="1">
                <a:solidFill>
                  <a:srgbClr val="0000FF"/>
                </a:solidFill>
                <a:latin typeface="Consolas"/>
              </a:rPr>
              <a:t>this</a:t>
            </a:r>
            <a:r>
              <a:rPr lang="fr-BE" sz="1400" b="0" dirty="0" err="1">
                <a:solidFill>
                  <a:prstClr val="black"/>
                </a:solidFill>
                <a:latin typeface="Consolas"/>
              </a:rPr>
              <a:t>.DataContext</a:t>
            </a:r>
            <a:r>
              <a:rPr lang="fr-BE" sz="14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400" b="0" dirty="0" err="1">
                <a:solidFill>
                  <a:prstClr val="black"/>
                </a:solidFill>
                <a:latin typeface="Consolas"/>
              </a:rPr>
              <a:t>employees</a:t>
            </a:r>
            <a:r>
              <a:rPr lang="fr-BE" sz="1400" b="0" dirty="0" smtClean="0">
                <a:solidFill>
                  <a:prstClr val="black"/>
                </a:solidFill>
                <a:latin typeface="Consolas"/>
              </a:rPr>
              <a:t>;</a:t>
            </a:r>
            <a:endParaRPr lang="fr-BE" sz="1400" b="0" dirty="0">
              <a:solidFill>
                <a:prstClr val="black"/>
              </a:solidFill>
              <a:latin typeface="Consola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607314" y="3493056"/>
            <a:ext cx="2154294" cy="248575"/>
          </a:xfrm>
          <a:prstGeom prst="rect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BE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64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cratch\jaime2\scripp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22069"/>
            <a:ext cx="6858000" cy="50357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rgbClr val="FFC000"/>
                </a:solidFill>
                <a:latin typeface="Segoe" pitchFamily="34" charset="0"/>
              </a:rPr>
              <a:t>Scripps Healthcare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Segoe" pitchFamily="34" charset="0"/>
              </a:rPr>
              <a:t>Allowing cancer researchers to collaborate in the search for a cure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Binding to </a:t>
            </a:r>
            <a:r>
              <a:rPr lang="fr-BE" smtClean="0"/>
              <a:t>Items Control</a:t>
            </a:r>
            <a:endParaRPr lang="fr-BE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872995" y="1590807"/>
            <a:ext cx="7640878" cy="42003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t" anchorCtr="0"/>
          <a:lstStyle/>
          <a:p>
            <a:r>
              <a:rPr lang="en-US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b="0" dirty="0" err="1">
                <a:solidFill>
                  <a:srgbClr val="A31515"/>
                </a:solidFill>
                <a:latin typeface="Consolas"/>
              </a:rPr>
              <a:t>ListBox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Name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b="0" dirty="0" err="1">
                <a:solidFill>
                  <a:srgbClr val="0000FF"/>
                </a:solidFill>
                <a:latin typeface="Consolas"/>
              </a:rPr>
              <a:t>lstEmployees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"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b="0" dirty="0" err="1">
                <a:solidFill>
                  <a:srgbClr val="FF0000"/>
                </a:solidFill>
                <a:latin typeface="Consolas"/>
              </a:rPr>
              <a:t>DisplayMemberPath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="</a:t>
            </a:r>
            <a:r>
              <a:rPr lang="en-US" sz="1600" b="0" dirty="0" err="1">
                <a:solidFill>
                  <a:srgbClr val="0000FF"/>
                </a:solidFill>
                <a:latin typeface="Consolas"/>
              </a:rPr>
              <a:t>LastName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" </a:t>
            </a:r>
            <a:r>
              <a:rPr lang="en-US" sz="1600" b="0" dirty="0" smtClean="0">
                <a:solidFill>
                  <a:srgbClr val="0000FF"/>
                </a:solidFill>
                <a:latin typeface="Consolas"/>
              </a:rPr>
              <a:t>/&gt;</a:t>
            </a:r>
            <a:endParaRPr lang="en-US" sz="1600" b="0" dirty="0">
              <a:solidFill>
                <a:srgbClr val="0000FF"/>
              </a:solidFill>
              <a:latin typeface="Consolas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72995" y="2291536"/>
            <a:ext cx="7640878" cy="361843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t" anchorCtr="0"/>
          <a:lstStyle/>
          <a:p>
            <a:r>
              <a:rPr lang="fr-BE" sz="1600" b="0" dirty="0">
                <a:solidFill>
                  <a:srgbClr val="2B91AF"/>
                </a:solidFill>
                <a:latin typeface="Consolas"/>
              </a:rPr>
              <a:t>List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&lt;</a:t>
            </a:r>
            <a:r>
              <a:rPr lang="fr-BE" sz="1600" b="0" dirty="0" err="1">
                <a:solidFill>
                  <a:srgbClr val="2B91AF"/>
                </a:solidFill>
                <a:latin typeface="Consolas"/>
              </a:rPr>
              <a:t>Employee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&gt; 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employees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new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600" b="0" dirty="0">
                <a:solidFill>
                  <a:srgbClr val="2B91AF"/>
                </a:solidFill>
                <a:latin typeface="Consolas"/>
              </a:rPr>
              <a:t>List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&lt;</a:t>
            </a:r>
            <a:r>
              <a:rPr lang="fr-BE" sz="1600" b="0" dirty="0" err="1">
                <a:solidFill>
                  <a:srgbClr val="2B91AF"/>
                </a:solidFill>
                <a:latin typeface="Consolas"/>
              </a:rPr>
              <a:t>Employee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&gt;();</a:t>
            </a:r>
          </a:p>
          <a:p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employees.Add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(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new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600" b="0" dirty="0" err="1">
                <a:solidFill>
                  <a:srgbClr val="2B91AF"/>
                </a:solidFill>
                <a:latin typeface="Consolas"/>
              </a:rPr>
              <a:t>Employee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()</a:t>
            </a: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{</a:t>
            </a: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    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LastName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b="0" dirty="0">
                <a:solidFill>
                  <a:srgbClr val="A31515"/>
                </a:solidFill>
                <a:latin typeface="Consolas"/>
              </a:rPr>
              <a:t>"Voituron"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,</a:t>
            </a: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    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FirstName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b="0" dirty="0">
                <a:solidFill>
                  <a:srgbClr val="A31515"/>
                </a:solidFill>
                <a:latin typeface="Consolas"/>
              </a:rPr>
              <a:t>"Denis"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});</a:t>
            </a:r>
          </a:p>
          <a:p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employees.Add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(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new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600" b="0" dirty="0" err="1">
                <a:solidFill>
                  <a:srgbClr val="2B91AF"/>
                </a:solidFill>
                <a:latin typeface="Consolas"/>
              </a:rPr>
              <a:t>Employee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()</a:t>
            </a: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{</a:t>
            </a: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    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LastName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b="0" dirty="0">
                <a:solidFill>
                  <a:srgbClr val="A31515"/>
                </a:solidFill>
                <a:latin typeface="Consolas"/>
              </a:rPr>
              <a:t>"Dubois"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,</a:t>
            </a: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    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FirstName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b="0" dirty="0">
                <a:solidFill>
                  <a:srgbClr val="A31515"/>
                </a:solidFill>
                <a:latin typeface="Consolas"/>
              </a:rPr>
              <a:t>"Anne"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prstClr val="black"/>
                </a:solidFill>
                <a:latin typeface="Consolas"/>
              </a:rPr>
              <a:t>});</a:t>
            </a:r>
          </a:p>
          <a:p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lstEmployees.ItemsSource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employees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;</a:t>
            </a:r>
          </a:p>
          <a:p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endParaRPr lang="en-GB" sz="1600" b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46301" y="1649786"/>
            <a:ext cx="3217974" cy="248575"/>
          </a:xfrm>
          <a:prstGeom prst="rect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BE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Lucida Console" pitchFamily="49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23100" y="5520935"/>
            <a:ext cx="4248389" cy="248575"/>
          </a:xfrm>
          <a:prstGeom prst="rect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BE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91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Data Template</a:t>
            </a:r>
            <a:endParaRPr lang="fr-BE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15900" y="2222500"/>
            <a:ext cx="8813800" cy="3327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t" anchorCtr="0"/>
          <a:lstStyle/>
          <a:p>
            <a:r>
              <a:rPr lang="en-US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b="0" dirty="0" err="1">
                <a:solidFill>
                  <a:srgbClr val="A31515"/>
                </a:solidFill>
                <a:latin typeface="Consolas"/>
              </a:rPr>
              <a:t>ListBox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Height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="100"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Width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="300"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600" b="0" dirty="0" err="1">
                <a:solidFill>
                  <a:srgbClr val="FF0000"/>
                </a:solidFill>
                <a:latin typeface="Consolas"/>
              </a:rPr>
              <a:t>ItemsSource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en-US" sz="1600" b="0" dirty="0">
                <a:solidFill>
                  <a:srgbClr val="A31515"/>
                </a:solidFill>
                <a:latin typeface="Consolas"/>
              </a:rPr>
              <a:t>Binding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 .}"&gt;</a:t>
            </a:r>
            <a:endParaRPr lang="en-US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ListBox.ItemTemplate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b="0" err="1">
                <a:solidFill>
                  <a:srgbClr val="A31515"/>
                </a:solidFill>
                <a:latin typeface="Consolas"/>
              </a:rPr>
              <a:t>DataTemplate</a:t>
            </a:r>
            <a:r>
              <a:rPr lang="fr-BE" sz="1600" b="0" smtClean="0">
                <a:solidFill>
                  <a:srgbClr val="0000FF"/>
                </a:solidFill>
                <a:latin typeface="Consolas"/>
              </a:rPr>
              <a:t>&gt;</a:t>
            </a:r>
          </a:p>
          <a:p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b="0" dirty="0">
                <a:solidFill>
                  <a:srgbClr val="FF0000"/>
                </a:solidFill>
                <a:latin typeface="Consolas"/>
              </a:rPr>
              <a:t> Orientation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="Horizontal"&gt;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en-US" sz="1600" b="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600" b="0" dirty="0" err="1">
                <a:solidFill>
                  <a:srgbClr val="A31515"/>
                </a:solidFill>
                <a:latin typeface="Consolas"/>
              </a:rPr>
              <a:t>TextBlock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Text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en-US" sz="1600" b="0" dirty="0">
                <a:solidFill>
                  <a:srgbClr val="A31515"/>
                </a:solidFill>
                <a:latin typeface="Consolas"/>
              </a:rPr>
              <a:t>Binding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Path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</a:t>
            </a:r>
            <a:r>
              <a:rPr lang="en-US" sz="1600" b="0" dirty="0" err="1">
                <a:solidFill>
                  <a:srgbClr val="0000FF"/>
                </a:solidFill>
                <a:latin typeface="Consolas"/>
              </a:rPr>
              <a:t>LastName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}"</a:t>
            </a:r>
            <a:r>
              <a:rPr lang="en-US" sz="1600" b="0" dirty="0">
                <a:solidFill>
                  <a:srgbClr val="FF0000"/>
                </a:solidFill>
                <a:latin typeface="Consolas"/>
              </a:rPr>
              <a:t> Foreground</a:t>
            </a:r>
            <a:r>
              <a:rPr lang="en-US" sz="1600" b="0" dirty="0">
                <a:solidFill>
                  <a:srgbClr val="0000FF"/>
                </a:solidFill>
                <a:latin typeface="Consolas"/>
              </a:rPr>
              <a:t>="Red" /&gt;</a:t>
            </a:r>
            <a:endParaRPr lang="en-US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TextBlock</a:t>
            </a:r>
            <a:r>
              <a:rPr lang="fr-BE" sz="1600" b="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b="0" dirty="0" err="1">
                <a:solidFill>
                  <a:srgbClr val="FF0000"/>
                </a:solidFill>
                <a:latin typeface="Consolas"/>
              </a:rPr>
              <a:t>Text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=" " /&gt;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TextBlock</a:t>
            </a:r>
            <a:r>
              <a:rPr lang="fr-BE" sz="1600" b="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b="0" dirty="0" err="1">
                <a:solidFill>
                  <a:srgbClr val="FF0000"/>
                </a:solidFill>
                <a:latin typeface="Consolas"/>
              </a:rPr>
              <a:t>Text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Binding</a:t>
            </a:r>
            <a:r>
              <a:rPr lang="fr-BE" sz="1600" b="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600" b="0" dirty="0" err="1">
                <a:solidFill>
                  <a:srgbClr val="FF0000"/>
                </a:solidFill>
                <a:latin typeface="Consolas"/>
              </a:rPr>
              <a:t>Path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=</a:t>
            </a:r>
            <a:r>
              <a:rPr lang="fr-BE" sz="1600" b="0" dirty="0" err="1">
                <a:solidFill>
                  <a:srgbClr val="0000FF"/>
                </a:solidFill>
                <a:latin typeface="Consolas"/>
              </a:rPr>
              <a:t>FirstName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}" /&gt;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endParaRPr lang="fr-BE" sz="1600" b="0" smtClean="0">
              <a:solidFill>
                <a:srgbClr val="A31515"/>
              </a:solidFill>
              <a:latin typeface="Consolas"/>
            </a:endParaRPr>
          </a:p>
          <a:p>
            <a:r>
              <a:rPr lang="fr-BE" sz="1600" b="0" smtClean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DataTemplate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ListBox.ItemTemplate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  <a:p>
            <a:r>
              <a:rPr lang="fr-BE" sz="1600" b="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ListBox</a:t>
            </a:r>
            <a:r>
              <a:rPr lang="fr-BE" sz="1600" b="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600" b="0" dirty="0">
              <a:solidFill>
                <a:srgbClr val="0000FF"/>
              </a:solidFill>
              <a:latin typeface="Consola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38308" y="3137309"/>
            <a:ext cx="7502492" cy="1449575"/>
          </a:xfrm>
          <a:prstGeom prst="rect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BE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Lucida Console" pitchFamily="49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833" y="1495954"/>
            <a:ext cx="8377767" cy="332399"/>
          </a:xfrm>
        </p:spPr>
        <p:txBody>
          <a:bodyPr/>
          <a:lstStyle/>
          <a:p>
            <a:r>
              <a:rPr lang="fr-BE" sz="2400" smtClean="0"/>
              <a:t>Display an item of ItemSource</a:t>
            </a:r>
            <a:endParaRPr lang="fr-BE" sz="2400"/>
          </a:p>
        </p:txBody>
      </p:sp>
    </p:spTree>
    <p:extLst>
      <p:ext uri="{BB962C8B-B14F-4D97-AF65-F5344CB8AC3E}">
        <p14:creationId xmlns:p14="http://schemas.microsoft.com/office/powerpoint/2010/main" val="3682042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DataTemplate</a:t>
            </a:r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0" y="2672239"/>
            <a:ext cx="9144000" cy="418576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DataTemplate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x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: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Key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="EmployeeDataTemplate"&gt;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Grid.ColumnDefinitions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ColumnDefinition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Width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="60"/&gt;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ColumnDefinition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Width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="*"/&gt;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Grid.ColumnDefinitions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>
                <a:solidFill>
                  <a:srgbClr val="A31515"/>
                </a:solidFill>
                <a:latin typeface="Consolas"/>
              </a:rPr>
              <a:t>Border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Margin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="5"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BorderBrush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="Black"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BorderThickness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="1"&gt;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en-US" sz="14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400" dirty="0">
                <a:solidFill>
                  <a:srgbClr val="A31515"/>
                </a:solidFill>
                <a:latin typeface="Consolas"/>
              </a:rPr>
              <a:t>Image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Source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en-US" sz="1400" dirty="0">
                <a:solidFill>
                  <a:srgbClr val="A31515"/>
                </a:solidFill>
                <a:latin typeface="Consolas"/>
              </a:rPr>
              <a:t>Binding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Path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=Image}"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Stretch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="Fill"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Width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="50"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Height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="50" /&gt;</a:t>
            </a:r>
            <a:endParaRPr lang="en-US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 dirty="0">
                <a:solidFill>
                  <a:srgbClr val="A31515"/>
                </a:solidFill>
                <a:latin typeface="Consolas"/>
              </a:rPr>
              <a:t>Border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Grid.Column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="1"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Margin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="5"&gt;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en-US" sz="14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4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Orientation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="Horizontal"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onsolas"/>
              </a:rPr>
              <a:t>TextBlock.FontWeight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="Bold" &gt;</a:t>
            </a:r>
            <a:endParaRPr lang="en-US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TextBlock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Text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Binding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Path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</a:t>
            </a:r>
            <a:r>
              <a:rPr lang="fr-BE" sz="1400" dirty="0" err="1">
                <a:solidFill>
                  <a:srgbClr val="0000FF"/>
                </a:solidFill>
                <a:latin typeface="Consolas"/>
              </a:rPr>
              <a:t>Firstname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}" /&gt;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en-US" sz="1400" dirty="0">
                <a:solidFill>
                  <a:srgbClr val="A31515"/>
                </a:solidFill>
                <a:latin typeface="Consolas"/>
              </a:rPr>
              <a:t>                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en-US" sz="1400" dirty="0" err="1">
                <a:solidFill>
                  <a:srgbClr val="A31515"/>
                </a:solidFill>
                <a:latin typeface="Consolas"/>
              </a:rPr>
              <a:t>TextBlock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Text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en-US" sz="1400" dirty="0">
                <a:solidFill>
                  <a:srgbClr val="A31515"/>
                </a:solidFill>
                <a:latin typeface="Consolas"/>
              </a:rPr>
              <a:t>Binding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Path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</a:t>
            </a:r>
            <a:r>
              <a:rPr lang="en-US" sz="1400" dirty="0" err="1">
                <a:solidFill>
                  <a:srgbClr val="0000FF"/>
                </a:solidFill>
                <a:latin typeface="Consolas"/>
              </a:rPr>
              <a:t>Lastname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}"</a:t>
            </a:r>
            <a:r>
              <a:rPr lang="en-US" sz="1400" dirty="0">
                <a:solidFill>
                  <a:srgbClr val="FF0000"/>
                </a:solidFill>
                <a:latin typeface="Consolas"/>
              </a:rPr>
              <a:t> Padding</a:t>
            </a:r>
            <a:r>
              <a:rPr lang="en-US" sz="1400" dirty="0">
                <a:solidFill>
                  <a:srgbClr val="0000FF"/>
                </a:solidFill>
                <a:latin typeface="Consolas"/>
              </a:rPr>
              <a:t>="3,0,0,0"/&gt;</a:t>
            </a:r>
            <a:endParaRPr lang="en-US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TextBlock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Text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Binding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Path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=Age}" /&gt;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TextBlock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Text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="{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Binding</a:t>
            </a:r>
            <a:r>
              <a:rPr lang="fr-BE" sz="1400" dirty="0">
                <a:solidFill>
                  <a:srgbClr val="FF0000"/>
                </a:solidFill>
                <a:latin typeface="Consolas"/>
              </a:rPr>
              <a:t> </a:t>
            </a:r>
            <a:r>
              <a:rPr lang="fr-BE" sz="1400" dirty="0" err="1">
                <a:solidFill>
                  <a:srgbClr val="FF0000"/>
                </a:solidFill>
                <a:latin typeface="Consolas"/>
              </a:rPr>
              <a:t>Path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=</a:t>
            </a:r>
            <a:r>
              <a:rPr lang="fr-BE" sz="1400" dirty="0" err="1">
                <a:solidFill>
                  <a:srgbClr val="0000FF"/>
                </a:solidFill>
                <a:latin typeface="Consolas"/>
              </a:rPr>
              <a:t>Role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}" /&gt;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StackPanel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A31515"/>
                </a:solidFill>
                <a:latin typeface="Consolas"/>
              </a:rPr>
              <a:t>    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Grid</a:t>
            </a:r>
            <a:r>
              <a:rPr lang="fr-BE" sz="1400" dirty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prstClr val="black"/>
              </a:solidFill>
              <a:latin typeface="Consolas"/>
            </a:endParaRPr>
          </a:p>
          <a:p>
            <a:r>
              <a:rPr lang="fr-BE" sz="1400" dirty="0">
                <a:solidFill>
                  <a:srgbClr val="0000FF"/>
                </a:solidFill>
                <a:latin typeface="Consolas"/>
              </a:rPr>
              <a:t>&lt;/</a:t>
            </a:r>
            <a:r>
              <a:rPr lang="fr-BE" sz="1400" dirty="0" err="1">
                <a:solidFill>
                  <a:srgbClr val="A31515"/>
                </a:solidFill>
                <a:latin typeface="Consolas"/>
              </a:rPr>
              <a:t>DataTemplate</a:t>
            </a:r>
            <a:r>
              <a:rPr lang="fr-BE" sz="1400" dirty="0" smtClean="0">
                <a:solidFill>
                  <a:srgbClr val="0000FF"/>
                </a:solidFill>
                <a:latin typeface="Consolas"/>
              </a:rPr>
              <a:t>&gt;</a:t>
            </a:r>
            <a:endParaRPr lang="fr-BE" sz="1400" dirty="0">
              <a:solidFill>
                <a:srgbClr val="0000FF"/>
              </a:solidFill>
              <a:latin typeface="Consola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20"/>
            <a:ext cx="300037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193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Sorting and Filtering</a:t>
            </a:r>
            <a:endParaRPr lang="fr-BE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833" y="1495954"/>
            <a:ext cx="8377767" cy="3176254"/>
          </a:xfrm>
        </p:spPr>
        <p:txBody>
          <a:bodyPr/>
          <a:lstStyle/>
          <a:p>
            <a:r>
              <a:rPr lang="fr-BE" sz="2400" smtClean="0"/>
              <a:t>Multiple sorts</a:t>
            </a:r>
          </a:p>
          <a:p>
            <a:endParaRPr lang="fr-BE" sz="2400"/>
          </a:p>
          <a:p>
            <a:endParaRPr lang="fr-BE" sz="2400" smtClean="0"/>
          </a:p>
          <a:p>
            <a:endParaRPr lang="fr-BE" sz="2400"/>
          </a:p>
          <a:p>
            <a:endParaRPr lang="fr-BE" sz="2400" smtClean="0"/>
          </a:p>
          <a:p>
            <a:endParaRPr lang="fr-BE" sz="2400"/>
          </a:p>
          <a:p>
            <a:r>
              <a:rPr lang="fr-BE" sz="2400" smtClean="0"/>
              <a:t>Filtering</a:t>
            </a:r>
          </a:p>
          <a:p>
            <a:pPr lvl="1"/>
            <a:r>
              <a:rPr lang="fr-BE" sz="2100" smtClean="0"/>
              <a:t>Object Predicate</a:t>
            </a:r>
            <a:endParaRPr lang="fr-BE" sz="210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44001" y="2025412"/>
            <a:ext cx="8047239" cy="11622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t" anchorCtr="0"/>
          <a:lstStyle/>
          <a:p>
            <a:r>
              <a:rPr lang="fr-BE" sz="1600" b="0" dirty="0">
                <a:solidFill>
                  <a:srgbClr val="0000FF"/>
                </a:solidFill>
                <a:latin typeface="Consolas"/>
              </a:rPr>
              <a:t>var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view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b="0" dirty="0" err="1">
                <a:solidFill>
                  <a:srgbClr val="2B91AF"/>
                </a:solidFill>
                <a:latin typeface="Consolas"/>
              </a:rPr>
              <a:t>CollectionViewSource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.GetDefaultView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(</a:t>
            </a:r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employees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);</a:t>
            </a:r>
          </a:p>
          <a:p>
            <a:r>
              <a:rPr lang="fr-BE" sz="1600" b="0" dirty="0" err="1">
                <a:solidFill>
                  <a:prstClr val="black"/>
                </a:solidFill>
                <a:latin typeface="Consolas"/>
              </a:rPr>
              <a:t>view.SortDescriptions.Add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(</a:t>
            </a:r>
            <a:r>
              <a:rPr lang="fr-BE" sz="1600" b="0" dirty="0">
                <a:solidFill>
                  <a:srgbClr val="0000FF"/>
                </a:solidFill>
                <a:latin typeface="Consolas"/>
              </a:rPr>
              <a:t>new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600" b="0" dirty="0" err="1">
                <a:solidFill>
                  <a:srgbClr val="2B91AF"/>
                </a:solidFill>
                <a:latin typeface="Consolas"/>
              </a:rPr>
              <a:t>SortDescription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(</a:t>
            </a:r>
            <a:r>
              <a:rPr lang="fr-BE" sz="1600" b="0" dirty="0">
                <a:solidFill>
                  <a:srgbClr val="A31515"/>
                </a:solidFill>
                <a:latin typeface="Consolas"/>
              </a:rPr>
              <a:t>"</a:t>
            </a:r>
            <a:r>
              <a:rPr lang="fr-BE" sz="1600" b="0" dirty="0" err="1">
                <a:solidFill>
                  <a:srgbClr val="A31515"/>
                </a:solidFill>
                <a:latin typeface="Consolas"/>
              </a:rPr>
              <a:t>LastName</a:t>
            </a:r>
            <a:r>
              <a:rPr lang="fr-BE" sz="1600" b="0" dirty="0">
                <a:solidFill>
                  <a:srgbClr val="A31515"/>
                </a:solidFill>
                <a:latin typeface="Consolas"/>
              </a:rPr>
              <a:t>"</a:t>
            </a:r>
            <a:r>
              <a:rPr lang="fr-BE" sz="1600" b="0" dirty="0">
                <a:solidFill>
                  <a:prstClr val="black"/>
                </a:solidFill>
                <a:latin typeface="Consolas"/>
              </a:rPr>
              <a:t>, </a:t>
            </a:r>
            <a:endParaRPr lang="fr-BE" sz="1600" b="0" dirty="0" smtClean="0">
              <a:solidFill>
                <a:prstClr val="black"/>
              </a:solidFill>
              <a:latin typeface="Consolas"/>
            </a:endParaRPr>
          </a:p>
          <a:p>
            <a:r>
              <a:rPr lang="fr-BE" sz="1600" b="0" smtClean="0">
                <a:solidFill>
                  <a:srgbClr val="2B91AF"/>
                </a:solidFill>
                <a:latin typeface="Consolas"/>
              </a:rPr>
              <a:t>                                       ListSortDirection</a:t>
            </a:r>
            <a:r>
              <a:rPr lang="fr-BE" sz="1600" b="0" smtClean="0">
                <a:solidFill>
                  <a:prstClr val="black"/>
                </a:solidFill>
                <a:latin typeface="Consolas"/>
              </a:rPr>
              <a:t>.Ascending</a:t>
            </a:r>
            <a:r>
              <a:rPr lang="fr-BE" sz="1600" b="0" dirty="0" smtClean="0">
                <a:solidFill>
                  <a:prstClr val="black"/>
                </a:solidFill>
                <a:latin typeface="Consolas"/>
              </a:rPr>
              <a:t>));</a:t>
            </a:r>
            <a:endParaRPr lang="fr-BE" sz="1600" b="0" dirty="0">
              <a:solidFill>
                <a:prstClr val="black"/>
              </a:solidFill>
              <a:latin typeface="Consola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23900" y="4953001"/>
            <a:ext cx="8047239" cy="68432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t" anchorCtr="0"/>
          <a:lstStyle/>
          <a:p>
            <a:r>
              <a:rPr lang="fr-BE" sz="1600" dirty="0">
                <a:solidFill>
                  <a:srgbClr val="0000FF"/>
                </a:solidFill>
                <a:latin typeface="Consolas"/>
              </a:rPr>
              <a:t>var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prstClr val="black"/>
                </a:solidFill>
                <a:latin typeface="Consolas"/>
              </a:rPr>
              <a:t>view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 = </a:t>
            </a:r>
            <a:r>
              <a:rPr lang="fr-BE" sz="1600" dirty="0" err="1">
                <a:solidFill>
                  <a:srgbClr val="2B91AF"/>
                </a:solidFill>
                <a:latin typeface="Consolas"/>
              </a:rPr>
              <a:t>CollectionViewSource</a:t>
            </a:r>
            <a:r>
              <a:rPr lang="fr-BE" sz="1600" dirty="0" err="1">
                <a:solidFill>
                  <a:prstClr val="black"/>
                </a:solidFill>
                <a:latin typeface="Consolas"/>
              </a:rPr>
              <a:t>.GetDefaultView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(</a:t>
            </a:r>
            <a:r>
              <a:rPr lang="fr-BE" sz="1600" dirty="0" err="1">
                <a:solidFill>
                  <a:prstClr val="black"/>
                </a:solidFill>
                <a:latin typeface="Consolas"/>
              </a:rPr>
              <a:t>employees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);</a:t>
            </a:r>
          </a:p>
          <a:p>
            <a:r>
              <a:rPr lang="fr-BE" sz="1600" dirty="0" err="1">
                <a:solidFill>
                  <a:prstClr val="black"/>
                </a:solidFill>
                <a:latin typeface="Consolas"/>
              </a:rPr>
              <a:t>view.Filter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 = (e =&gt; (e </a:t>
            </a:r>
            <a:r>
              <a:rPr lang="fr-BE" sz="1600" dirty="0">
                <a:solidFill>
                  <a:srgbClr val="0000FF"/>
                </a:solidFill>
                <a:latin typeface="Consolas"/>
              </a:rPr>
              <a:t>as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 </a:t>
            </a:r>
            <a:r>
              <a:rPr lang="fr-BE" sz="1600" dirty="0" err="1">
                <a:solidFill>
                  <a:srgbClr val="2B91AF"/>
                </a:solidFill>
                <a:latin typeface="Consolas"/>
              </a:rPr>
              <a:t>Employee</a:t>
            </a:r>
            <a:r>
              <a:rPr lang="fr-BE" sz="1600" dirty="0">
                <a:solidFill>
                  <a:prstClr val="black"/>
                </a:solidFill>
                <a:latin typeface="Consolas"/>
              </a:rPr>
              <a:t>).Group == </a:t>
            </a:r>
            <a:r>
              <a:rPr lang="fr-BE" sz="1600" dirty="0">
                <a:solidFill>
                  <a:srgbClr val="A31515"/>
                </a:solidFill>
                <a:latin typeface="Consolas"/>
              </a:rPr>
              <a:t>"Trasys</a:t>
            </a:r>
            <a:r>
              <a:rPr lang="fr-BE" sz="1600" dirty="0" smtClean="0">
                <a:solidFill>
                  <a:srgbClr val="A31515"/>
                </a:solidFill>
                <a:latin typeface="Consolas"/>
              </a:rPr>
              <a:t>"</a:t>
            </a:r>
            <a:r>
              <a:rPr lang="fr-BE" sz="1600" dirty="0" smtClean="0">
                <a:solidFill>
                  <a:prstClr val="black"/>
                </a:solidFill>
                <a:latin typeface="Consolas"/>
              </a:rPr>
              <a:t>);</a:t>
            </a:r>
            <a:endParaRPr lang="fr-BE" sz="1600" dirty="0">
              <a:solidFill>
                <a:prstClr val="black"/>
              </a:solidFill>
              <a:latin typeface="Consola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33500" y="5219700"/>
            <a:ext cx="774700" cy="338554"/>
          </a:xfrm>
          <a:prstGeom prst="rect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BE" sz="16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Lucida Console" pitchFamily="49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265428" y="2279829"/>
            <a:ext cx="1858772" cy="338554"/>
          </a:xfrm>
          <a:prstGeom prst="rect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BE" sz="16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7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smtClean="0"/>
              <a:t>Conclusion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1089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cratch\jaime2\carlzeis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7512" y="228600"/>
            <a:ext cx="6497888" cy="4876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rgbClr val="FFC000"/>
                </a:solidFill>
                <a:latin typeface="Segoe" pitchFamily="34" charset="0"/>
              </a:rPr>
              <a:t>Carl Zeiss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solidFill>
                  <a:schemeClr val="bg1"/>
                </a:solidFill>
                <a:latin typeface="Segoe" pitchFamily="34" charset="0"/>
              </a:rPr>
              <a:t>Medical imaging analysis</a:t>
            </a:r>
          </a:p>
          <a:p>
            <a:pPr>
              <a:tabLst>
                <a:tab pos="1255713" algn="l"/>
              </a:tabLst>
            </a:pPr>
            <a:endParaRPr lang="en-US" dirty="0">
              <a:solidFill>
                <a:schemeClr val="bg1"/>
              </a:solidFill>
              <a:latin typeface="Segoe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hewpfblog.com/images/yaho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28600"/>
            <a:ext cx="6610350" cy="49630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rgbClr val="FFC000"/>
                </a:solidFill>
                <a:latin typeface="Segoe" pitchFamily="34" charset="0"/>
              </a:rPr>
              <a:t>Yahoo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latin typeface="Segoe" pitchFamily="34" charset="0"/>
              </a:rPr>
              <a:t>Next-generation instant messaging client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486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rgbClr val="FFC000"/>
                </a:solidFill>
                <a:latin typeface="Segoe" pitchFamily="34" charset="0"/>
              </a:rPr>
              <a:t>Iconics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latin typeface="Segoe" pitchFamily="34" charset="0"/>
              </a:rPr>
              <a:t>Real-time manufacturing visualizations</a:t>
            </a:r>
          </a:p>
        </p:txBody>
      </p:sp>
      <p:pic>
        <p:nvPicPr>
          <p:cNvPr id="1027" name="Picture 3" descr="C:\Users\tims\AppData\Local\Microsoft\Windows\Temporary Internet Files\Content.Outlook\C0FSHG32\Workben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884" y="259308"/>
            <a:ext cx="7122446" cy="53635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t="2265" b="484"/>
          <a:stretch>
            <a:fillRect/>
          </a:stretch>
        </p:blipFill>
        <p:spPr bwMode="auto">
          <a:xfrm>
            <a:off x="3505200" y="2286000"/>
            <a:ext cx="5477492" cy="32461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rgbClr val="FFC000"/>
                </a:solidFill>
                <a:latin typeface="Segoe" pitchFamily="34" charset="0"/>
              </a:rPr>
              <a:t>Areva 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latin typeface="Segoe" pitchFamily="34" charset="0"/>
              </a:rPr>
              <a:t>Monitoring and controlling the electricity power grid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2279" b="627"/>
          <a:stretch>
            <a:fillRect/>
          </a:stretch>
        </p:blipFill>
        <p:spPr bwMode="auto">
          <a:xfrm>
            <a:off x="152400" y="152400"/>
            <a:ext cx="5486400" cy="32461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accueil_xbox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76200"/>
            <a:ext cx="4600575" cy="34671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  <p:pic>
        <p:nvPicPr>
          <p:cNvPr id="4" name="Picture 3" descr="05_comparateur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819400"/>
            <a:ext cx="4391025" cy="3295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Right" fov="600000">
              <a:rot lat="0" lon="20400000" rev="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609600" y="54864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5713" algn="l"/>
              </a:tabLst>
            </a:pPr>
            <a:r>
              <a:rPr lang="en-US" b="1" dirty="0" smtClean="0">
                <a:solidFill>
                  <a:srgbClr val="FFC000"/>
                </a:solidFill>
                <a:latin typeface="Segoe" pitchFamily="34" charset="0"/>
              </a:rPr>
              <a:t>fnac.com</a:t>
            </a:r>
          </a:p>
          <a:p>
            <a:pPr>
              <a:tabLst>
                <a:tab pos="1255713" algn="l"/>
              </a:tabLst>
            </a:pPr>
            <a:r>
              <a:rPr lang="en-US" dirty="0" smtClean="0">
                <a:latin typeface="Segoe" pitchFamily="34" charset="0"/>
              </a:rPr>
              <a:t>French Technology Retailer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ient Platform Template">
  <a:themeElements>
    <a:clrScheme name="Custom 22">
      <a:dk1>
        <a:srgbClr val="000000"/>
      </a:dk1>
      <a:lt1>
        <a:srgbClr val="FFFFFF"/>
      </a:lt1>
      <a:dk2>
        <a:srgbClr val="125CA7"/>
      </a:dk2>
      <a:lt2>
        <a:srgbClr val="E5F1F7"/>
      </a:lt2>
      <a:accent1>
        <a:srgbClr val="BFE7F7"/>
      </a:accent1>
      <a:accent2>
        <a:srgbClr val="54B0E2"/>
      </a:accent2>
      <a:accent3>
        <a:srgbClr val="E8E8E2"/>
      </a:accent3>
      <a:accent4>
        <a:srgbClr val="9CF008"/>
      </a:accent4>
      <a:accent5>
        <a:srgbClr val="817C77"/>
      </a:accent5>
      <a:accent6>
        <a:srgbClr val="F47E3F"/>
      </a:accent6>
      <a:hlink>
        <a:srgbClr val="54B0E2"/>
      </a:hlink>
      <a:folHlink>
        <a:srgbClr val="F47E3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UX Summit Template</Template>
  <TotalTime>437</TotalTime>
  <Words>2052</Words>
  <Application>Microsoft Office PowerPoint</Application>
  <PresentationFormat>On-screen Show (4:3)</PresentationFormat>
  <Paragraphs>562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Segoe Semibold</vt:lpstr>
      <vt:lpstr>Wingdings</vt:lpstr>
      <vt:lpstr>Segoe Light</vt:lpstr>
      <vt:lpstr>Courier New</vt:lpstr>
      <vt:lpstr>Consolas</vt:lpstr>
      <vt:lpstr>Lucida Console</vt:lpstr>
      <vt:lpstr>Wingdings 2</vt:lpstr>
      <vt:lpstr>Segoe</vt:lpstr>
      <vt:lpstr>Times New Roman</vt:lpstr>
      <vt:lpstr>Client Platform Template</vt:lpstr>
      <vt:lpstr>PowerPoint Presentation</vt:lpstr>
      <vt:lpstr>Why Windows Presentation Foundation?</vt:lpstr>
      <vt:lpstr>Windows Presentation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WPF Technical Overview</vt:lpstr>
      <vt:lpstr>Key Platform Concepts</vt:lpstr>
      <vt:lpstr>Architecture</vt:lpstr>
      <vt:lpstr>Designer - Développeur</vt:lpstr>
      <vt:lpstr>XAML: Declarative Programming for Windows</vt:lpstr>
      <vt:lpstr>Controls, Templates, Styles &amp; Resources, Layouts, Animation</vt:lpstr>
      <vt:lpstr>Data Binding</vt:lpstr>
      <vt:lpstr>Integrated Vector-based  Graphics and Composition</vt:lpstr>
      <vt:lpstr>2D Graphics, 3D Graphics, Imaging</vt:lpstr>
      <vt:lpstr>Audio &amp; Video</vt:lpstr>
      <vt:lpstr>User Interface Elements</vt:lpstr>
      <vt:lpstr>Windows Forms</vt:lpstr>
      <vt:lpstr>Windows Presentation Foundation</vt:lpstr>
      <vt:lpstr>Demo</vt:lpstr>
      <vt:lpstr>Window in XAML</vt:lpstr>
      <vt:lpstr>Components</vt:lpstr>
      <vt:lpstr>Styles</vt:lpstr>
      <vt:lpstr>Target Type</vt:lpstr>
      <vt:lpstr>Triggers</vt:lpstr>
      <vt:lpstr>Template</vt:lpstr>
      <vt:lpstr>Template</vt:lpstr>
      <vt:lpstr>Template</vt:lpstr>
      <vt:lpstr>Components</vt:lpstr>
      <vt:lpstr>ListBox</vt:lpstr>
      <vt:lpstr>Menu</vt:lpstr>
      <vt:lpstr>Events</vt:lpstr>
      <vt:lpstr>Events</vt:lpstr>
      <vt:lpstr>Binding</vt:lpstr>
      <vt:lpstr>Binding to simple element</vt:lpstr>
      <vt:lpstr>Binding to Items Control</vt:lpstr>
      <vt:lpstr>Data Template</vt:lpstr>
      <vt:lpstr>DataTemplate</vt:lpstr>
      <vt:lpstr>Sorting and Filtering</vt:lpstr>
      <vt:lpstr>Conclusion</vt:lpstr>
    </vt:vector>
  </TitlesOfParts>
  <Manager>&lt;Content Manager Name Here&gt;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WPF as a Platform</dc:title>
  <dc:subject>Event Name here</dc:subject>
  <dc:creator>Tim Sneath</dc:creator>
  <dc:description>Template: Updated by Kaylee McAvoy, Silver Fox Productions
Formatting:
Event Date:
Event Location:
Audience:</dc:description>
  <cp:lastModifiedBy>Voituron Denis</cp:lastModifiedBy>
  <cp:revision>59</cp:revision>
  <cp:lastPrinted>2011-09-05T19:33:23Z</cp:lastPrinted>
  <dcterms:created xsi:type="dcterms:W3CDTF">2007-04-27T17:10:22Z</dcterms:created>
  <dcterms:modified xsi:type="dcterms:W3CDTF">2011-09-05T19:34:42Z</dcterms:modified>
</cp:coreProperties>
</file>